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906000" cy="6858000" type="A4"/>
  <p:notesSz cx="9388475" cy="7102475"/>
  <p:defaultTextStyle>
    <a:defPPr>
      <a:defRPr lang="es-ES"/>
    </a:defPPr>
    <a:lvl1pPr marL="0" algn="l" defTabSz="8392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9631" algn="l" defTabSz="8392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39260" algn="l" defTabSz="8392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58891" algn="l" defTabSz="8392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78521" algn="l" defTabSz="8392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98151" algn="l" defTabSz="8392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17780" algn="l" defTabSz="8392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37410" algn="l" defTabSz="8392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57040" algn="l" defTabSz="8392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E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Énfasi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762" autoAdjust="0"/>
  </p:normalViewPr>
  <p:slideViewPr>
    <p:cSldViewPr>
      <p:cViewPr varScale="1">
        <p:scale>
          <a:sx n="71" d="100"/>
          <a:sy n="71" d="100"/>
        </p:scale>
        <p:origin x="-1776" y="-112"/>
      </p:cViewPr>
      <p:guideLst>
        <p:guide orient="horz" pos="2609"/>
        <p:guide pos="20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bleStyles" Target="tableStyles.xml"/><Relationship Id="rId1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318125" y="0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434C2-01C3-4443-995F-98F27294F287}" type="datetimeFigureOut">
              <a:rPr lang="es-ES" smtClean="0"/>
              <a:t>09/02/18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71775" y="533400"/>
            <a:ext cx="3844925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8213" y="3373438"/>
            <a:ext cx="7512050" cy="319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068763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318125" y="6746875"/>
            <a:ext cx="4068763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314CA-92BB-4E0C-B657-878129C635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29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2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19631" algn="l" defTabSz="8392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39260" algn="l" defTabSz="8392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58891" algn="l" defTabSz="8392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678521" algn="l" defTabSz="8392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098151" algn="l" defTabSz="8392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17780" algn="l" defTabSz="8392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937410" algn="l" defTabSz="8392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357040" algn="l" defTabSz="8392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771775" y="533400"/>
            <a:ext cx="3844925" cy="26622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	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14CA-92BB-4E0C-B657-878129C6350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18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83926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722" indent="-314722" algn="l" defTabSz="83926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1899" indent="-262269" algn="l" defTabSz="83926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075" indent="-209814" algn="l" defTabSz="83926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705" indent="-209814" algn="l" defTabSz="83926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8335" indent="-209814" algn="l" defTabSz="83926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07966" indent="-209814" algn="l" defTabSz="8392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595" indent="-209814" algn="l" defTabSz="8392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47226" indent="-209814" algn="l" defTabSz="8392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855" indent="-209814" algn="l" defTabSz="8392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92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631" algn="l" defTabSz="8392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260" algn="l" defTabSz="8392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91" algn="l" defTabSz="8392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8521" algn="l" defTabSz="8392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8151" algn="l" defTabSz="8392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7780" algn="l" defTabSz="8392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7410" algn="l" defTabSz="8392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7040" algn="l" defTabSz="8392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jp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hyperlink" Target="mailto:villasauces@adminmuebles.com.mx" TargetMode="External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4.emf"/><Relationship Id="rId10" Type="http://schemas.openxmlformats.org/officeDocument/2006/relationships/image" Target="../media/image5.jpg"/><Relationship Id="rId11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4.emf"/><Relationship Id="rId13" Type="http://schemas.openxmlformats.org/officeDocument/2006/relationships/image" Target="../media/image5.jpg"/><Relationship Id="rId1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4.emf"/><Relationship Id="rId8" Type="http://schemas.openxmlformats.org/officeDocument/2006/relationships/image" Target="../media/image5.jpg"/><Relationship Id="rId9" Type="http://schemas.openxmlformats.org/officeDocument/2006/relationships/image" Target="../media/image1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>
            <a:spLocks noChangeAspect="1"/>
          </p:cNvSpPr>
          <p:nvPr/>
        </p:nvSpPr>
        <p:spPr>
          <a:xfrm>
            <a:off x="3458865" y="817"/>
            <a:ext cx="4576526" cy="2853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8" name="object 58"/>
          <p:cNvSpPr txBox="1"/>
          <p:nvPr/>
        </p:nvSpPr>
        <p:spPr>
          <a:xfrm>
            <a:off x="6647138" y="138080"/>
            <a:ext cx="3033357" cy="253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9802" algn="r">
              <a:lnSpc>
                <a:spcPct val="95825"/>
              </a:lnSpc>
              <a:spcBef>
                <a:spcPts val="1080"/>
              </a:spcBef>
            </a:pPr>
            <a:r>
              <a:rPr sz="900" b="1" dirty="0">
                <a:solidFill>
                  <a:srgbClr val="46403C"/>
                </a:solidFill>
                <a:latin typeface="Arial"/>
                <a:cs typeface="Arial"/>
              </a:rPr>
              <a:t>Periodo:</a:t>
            </a:r>
            <a:r>
              <a:rPr sz="900" b="1" spc="-66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6403C"/>
                </a:solidFill>
                <a:latin typeface="Arial"/>
                <a:cs typeface="Arial"/>
              </a:rPr>
              <a:t>01 de</a:t>
            </a:r>
            <a:r>
              <a:rPr lang="es-MX" sz="900" b="1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lang="es-MX" sz="900" b="1" dirty="0" smtClean="0">
                <a:solidFill>
                  <a:srgbClr val="46403C"/>
                </a:solidFill>
                <a:latin typeface="Arial"/>
                <a:cs typeface="Arial"/>
              </a:rPr>
              <a:t>Enero 2018 al 31de Enero 2018</a:t>
            </a:r>
            <a:endParaRPr sz="900" b="1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0" y="138898"/>
            <a:ext cx="2269815" cy="183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785" marR="36134">
              <a:spcBef>
                <a:spcPts val="1074"/>
              </a:spcBef>
            </a:pPr>
            <a:r>
              <a:rPr lang="es-ES_tradnl" sz="900" b="1" spc="5" dirty="0">
                <a:solidFill>
                  <a:srgbClr val="46403C"/>
                </a:solidFill>
                <a:latin typeface="Arial"/>
                <a:cs typeface="Arial"/>
              </a:rPr>
              <a:t>Condominio El Sillar A.C.</a:t>
            </a:r>
            <a:endParaRPr sz="900" b="1" dirty="0">
              <a:latin typeface="Arial"/>
              <a:cs typeface="Arial"/>
            </a:endParaRPr>
          </a:p>
          <a:p>
            <a:pPr marL="338035">
              <a:lnSpc>
                <a:spcPct val="95825"/>
              </a:lnSpc>
              <a:spcBef>
                <a:spcPts val="17527"/>
              </a:spcBef>
            </a:pPr>
            <a:r>
              <a:rPr sz="1300" spc="62" dirty="0">
                <a:solidFill>
                  <a:srgbClr val="FEFCDC"/>
                </a:solidFill>
                <a:latin typeface="Arial"/>
                <a:cs typeface="Arial"/>
              </a:rPr>
              <a:t>I</a:t>
            </a:r>
            <a:r>
              <a:rPr sz="1300" dirty="0">
                <a:solidFill>
                  <a:srgbClr val="FEFCDC"/>
                </a:solidFill>
                <a:latin typeface="Arial"/>
                <a:cs typeface="Arial"/>
              </a:rPr>
              <a:t>.</a:t>
            </a:r>
            <a:r>
              <a:rPr sz="1300" spc="99" dirty="0">
                <a:solidFill>
                  <a:srgbClr val="FEFCDC"/>
                </a:solidFill>
                <a:latin typeface="Arial"/>
                <a:cs typeface="Arial"/>
              </a:rPr>
              <a:t> </a:t>
            </a:r>
            <a:r>
              <a:rPr sz="1300" spc="62" dirty="0">
                <a:solidFill>
                  <a:srgbClr val="FEFCDC"/>
                </a:solidFill>
                <a:latin typeface="Arial"/>
                <a:cs typeface="Arial"/>
              </a:rPr>
              <a:t>DE</a:t>
            </a:r>
            <a:r>
              <a:rPr sz="1300" spc="-54" dirty="0">
                <a:solidFill>
                  <a:srgbClr val="FEFCDC"/>
                </a:solidFill>
                <a:latin typeface="Arial"/>
                <a:cs typeface="Arial"/>
              </a:rPr>
              <a:t>T</a:t>
            </a:r>
            <a:r>
              <a:rPr sz="1300" spc="62" dirty="0">
                <a:solidFill>
                  <a:srgbClr val="FEFCDC"/>
                </a:solidFill>
                <a:latin typeface="Arial"/>
                <a:cs typeface="Arial"/>
              </a:rPr>
              <a:t>ALL</a:t>
            </a:r>
            <a:r>
              <a:rPr sz="1300" dirty="0">
                <a:solidFill>
                  <a:srgbClr val="FEFCDC"/>
                </a:solidFill>
                <a:latin typeface="Arial"/>
                <a:cs typeface="Arial"/>
              </a:rPr>
              <a:t>E</a:t>
            </a:r>
            <a:r>
              <a:rPr sz="1300" spc="-119" dirty="0">
                <a:solidFill>
                  <a:srgbClr val="FEFCDC"/>
                </a:solidFill>
                <a:latin typeface="Arial"/>
                <a:cs typeface="Arial"/>
              </a:rPr>
              <a:t> </a:t>
            </a:r>
            <a:r>
              <a:rPr sz="1300" spc="62" dirty="0">
                <a:solidFill>
                  <a:srgbClr val="FEFCDC"/>
                </a:solidFill>
                <a:latin typeface="Arial"/>
                <a:cs typeface="Arial"/>
              </a:rPr>
              <a:t>D</a:t>
            </a:r>
            <a:r>
              <a:rPr sz="1300" dirty="0">
                <a:solidFill>
                  <a:srgbClr val="FEFCDC"/>
                </a:solidFill>
                <a:latin typeface="Arial"/>
                <a:cs typeface="Arial"/>
              </a:rPr>
              <a:t>E</a:t>
            </a:r>
            <a:r>
              <a:rPr sz="1300" spc="21" dirty="0">
                <a:solidFill>
                  <a:srgbClr val="FEFCDC"/>
                </a:solidFill>
                <a:latin typeface="Arial"/>
                <a:cs typeface="Arial"/>
              </a:rPr>
              <a:t> </a:t>
            </a:r>
            <a:r>
              <a:rPr sz="1300" spc="62" dirty="0">
                <a:solidFill>
                  <a:srgbClr val="FEFCDC"/>
                </a:solidFill>
                <a:latin typeface="Arial"/>
                <a:cs typeface="Arial"/>
              </a:rPr>
              <a:t>INGRE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14824" y="1769406"/>
            <a:ext cx="9475055" cy="688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250119" y="1780913"/>
            <a:ext cx="9404466" cy="619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250119" y="1780913"/>
            <a:ext cx="9404466" cy="619732"/>
          </a:xfrm>
          <a:custGeom>
            <a:avLst/>
            <a:gdLst/>
            <a:ahLst/>
            <a:cxnLst/>
            <a:rect l="l" t="t" r="r" b="b"/>
            <a:pathLst>
              <a:path w="10152000" h="684000">
                <a:moveTo>
                  <a:pt x="0" y="684000"/>
                </a:moveTo>
                <a:lnTo>
                  <a:pt x="10152000" y="684000"/>
                </a:lnTo>
                <a:lnTo>
                  <a:pt x="10152000" y="0"/>
                </a:lnTo>
                <a:lnTo>
                  <a:pt x="0" y="0"/>
                </a:lnTo>
                <a:lnTo>
                  <a:pt x="0" y="684000"/>
                </a:lnTo>
                <a:close/>
              </a:path>
            </a:pathLst>
          </a:custGeom>
          <a:solidFill>
            <a:srgbClr val="F4DD18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6374758" y="184107"/>
            <a:ext cx="3305738" cy="4142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945"/>
              </a:lnSpc>
              <a:spcBef>
                <a:spcPts val="47"/>
              </a:spcBef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35386" y="4158686"/>
            <a:ext cx="83954" cy="161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1225"/>
              </a:lnSpc>
            </a:pPr>
            <a:r>
              <a:rPr sz="120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58921" y="4158686"/>
            <a:ext cx="83954" cy="161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1225"/>
              </a:lnSpc>
            </a:pPr>
            <a:r>
              <a:rPr sz="120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11852" y="4469367"/>
            <a:ext cx="83954" cy="161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1225"/>
              </a:lnSpc>
            </a:pPr>
            <a:r>
              <a:rPr sz="120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35386" y="4469367"/>
            <a:ext cx="83954" cy="161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1225"/>
              </a:lnSpc>
            </a:pPr>
            <a:r>
              <a:rPr sz="120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58921" y="4469367"/>
            <a:ext cx="83954" cy="161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1225"/>
              </a:lnSpc>
            </a:pPr>
            <a:r>
              <a:rPr sz="120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11852" y="4826075"/>
            <a:ext cx="83954" cy="161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1225"/>
              </a:lnSpc>
            </a:pPr>
            <a:r>
              <a:rPr sz="1200" dirty="0">
                <a:solidFill>
                  <a:srgbClr val="93E3FD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35386" y="4826075"/>
            <a:ext cx="83954" cy="161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1225"/>
              </a:lnSpc>
            </a:pPr>
            <a:r>
              <a:rPr sz="1200" dirty="0">
                <a:solidFill>
                  <a:srgbClr val="93E3FD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58921" y="4826075"/>
            <a:ext cx="83954" cy="161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1225"/>
              </a:lnSpc>
            </a:pPr>
            <a:r>
              <a:rPr sz="1200" dirty="0">
                <a:solidFill>
                  <a:srgbClr val="93E3FD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5386" y="5320864"/>
            <a:ext cx="83954" cy="161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1225"/>
              </a:lnSpc>
            </a:pPr>
            <a:r>
              <a:rPr sz="120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58921" y="5320864"/>
            <a:ext cx="83954" cy="161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1225"/>
              </a:lnSpc>
            </a:pPr>
            <a:r>
              <a:rPr sz="120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0584" y="2485449"/>
            <a:ext cx="2930095" cy="2098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312">
              <a:lnSpc>
                <a:spcPts val="918"/>
              </a:lnSpc>
            </a:pPr>
            <a:endParaRPr sz="900" dirty="0"/>
          </a:p>
        </p:txBody>
      </p:sp>
      <p:sp>
        <p:nvSpPr>
          <p:cNvPr id="2" name="object 2"/>
          <p:cNvSpPr txBox="1"/>
          <p:nvPr/>
        </p:nvSpPr>
        <p:spPr>
          <a:xfrm>
            <a:off x="250119" y="1911746"/>
            <a:ext cx="9404466" cy="61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81616">
              <a:lnSpc>
                <a:spcPts val="2699"/>
              </a:lnSpc>
            </a:pP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C o n t r o l   </a:t>
            </a:r>
            <a:r>
              <a:rPr sz="2700" spc="8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P r e s u p u e s t a l </a:t>
            </a:r>
            <a:endParaRPr sz="2700" dirty="0">
              <a:latin typeface="Arial"/>
              <a:cs typeface="Arial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4221980" y="431970"/>
            <a:ext cx="5813433" cy="1171988"/>
            <a:chOff x="4557573" y="476767"/>
            <a:chExt cx="6275526" cy="1293528"/>
          </a:xfrm>
        </p:grpSpPr>
        <p:grpSp>
          <p:nvGrpSpPr>
            <p:cNvPr id="3" name="Agrupar 2"/>
            <p:cNvGrpSpPr/>
            <p:nvPr/>
          </p:nvGrpSpPr>
          <p:grpSpPr>
            <a:xfrm>
              <a:off x="4557573" y="1069382"/>
              <a:ext cx="6275526" cy="700913"/>
              <a:chOff x="4557573" y="1069382"/>
              <a:chExt cx="6275526" cy="700913"/>
            </a:xfrm>
          </p:grpSpPr>
          <p:sp>
            <p:nvSpPr>
              <p:cNvPr id="38" name="object 38"/>
              <p:cNvSpPr txBox="1"/>
              <p:nvPr/>
            </p:nvSpPr>
            <p:spPr>
              <a:xfrm>
                <a:off x="4557573" y="1069382"/>
                <a:ext cx="3608527" cy="274369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656">
                  <a:lnSpc>
                    <a:spcPts val="1413"/>
                  </a:lnSpc>
                </a:pPr>
                <a:r>
                  <a:rPr lang="es-MX" sz="1300" b="1" spc="62" dirty="0">
                    <a:solidFill>
                      <a:srgbClr val="46403C"/>
                    </a:solidFill>
                    <a:latin typeface="Arial"/>
                    <a:cs typeface="Arial"/>
                  </a:rPr>
                  <a:t>             </a:t>
                </a:r>
                <a:r>
                  <a:rPr sz="1300" b="1" spc="62" dirty="0">
                    <a:solidFill>
                      <a:srgbClr val="46403C"/>
                    </a:solidFill>
                    <a:latin typeface="Arial"/>
                    <a:cs typeface="Arial"/>
                  </a:rPr>
                  <a:t>RESIDENCIA</a:t>
                </a:r>
                <a:r>
                  <a:rPr sz="1300" b="1" dirty="0">
                    <a:solidFill>
                      <a:srgbClr val="46403C"/>
                    </a:solidFill>
                    <a:latin typeface="Arial"/>
                    <a:cs typeface="Arial"/>
                  </a:rPr>
                  <a:t>L</a:t>
                </a:r>
                <a:r>
                  <a:rPr sz="1300" b="1" spc="128" dirty="0">
                    <a:solidFill>
                      <a:srgbClr val="46403C"/>
                    </a:solidFill>
                    <a:latin typeface="Arial"/>
                    <a:cs typeface="Arial"/>
                  </a:rPr>
                  <a:t> </a:t>
                </a:r>
                <a:r>
                  <a:rPr lang="es-MX" sz="1300" b="1" spc="62" dirty="0">
                    <a:solidFill>
                      <a:srgbClr val="46403C"/>
                    </a:solidFill>
                    <a:latin typeface="Arial"/>
                    <a:cs typeface="Arial"/>
                  </a:rPr>
                  <a:t>EL SILLAR, A.C.</a:t>
                </a:r>
                <a:endParaRPr sz="1300" b="1" dirty="0">
                  <a:latin typeface="Arial"/>
                  <a:cs typeface="Arial"/>
                </a:endParaRPr>
              </a:p>
            </p:txBody>
          </p:sp>
          <p:sp>
            <p:nvSpPr>
              <p:cNvPr id="36" name="object 36"/>
              <p:cNvSpPr txBox="1"/>
              <p:nvPr/>
            </p:nvSpPr>
            <p:spPr>
              <a:xfrm>
                <a:off x="5118099" y="1389295"/>
                <a:ext cx="5715000" cy="3810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656">
                  <a:lnSpc>
                    <a:spcPts val="2735"/>
                  </a:lnSpc>
                  <a:spcBef>
                    <a:spcPts val="137"/>
                  </a:spcBef>
                </a:pPr>
                <a:r>
                  <a:rPr lang="es-MX" sz="2700" dirty="0">
                    <a:solidFill>
                      <a:srgbClr val="46403C"/>
                    </a:solidFill>
                    <a:latin typeface="Arial"/>
                    <a:cs typeface="Arial"/>
                  </a:rPr>
                  <a:t>Boletín M</a:t>
                </a:r>
                <a:r>
                  <a:rPr sz="2700" dirty="0">
                    <a:solidFill>
                      <a:srgbClr val="46403C"/>
                    </a:solidFill>
                    <a:latin typeface="Arial"/>
                    <a:cs typeface="Arial"/>
                  </a:rPr>
                  <a:t>ensual</a:t>
                </a:r>
                <a:r>
                  <a:rPr sz="2700" spc="-96" dirty="0">
                    <a:solidFill>
                      <a:srgbClr val="46403C"/>
                    </a:solidFill>
                    <a:latin typeface="Arial"/>
                    <a:cs typeface="Arial"/>
                  </a:rPr>
                  <a:t> </a:t>
                </a:r>
                <a:r>
                  <a:rPr lang="es-MX" sz="2700" dirty="0" smtClean="0">
                    <a:solidFill>
                      <a:srgbClr val="46403C"/>
                    </a:solidFill>
                    <a:latin typeface="Arial"/>
                    <a:cs typeface="Arial"/>
                  </a:rPr>
                  <a:t>Enero 20</a:t>
                </a:r>
                <a:r>
                  <a:rPr sz="2700" dirty="0" smtClean="0">
                    <a:solidFill>
                      <a:srgbClr val="46403C"/>
                    </a:solidFill>
                    <a:latin typeface="Arial"/>
                    <a:cs typeface="Arial"/>
                  </a:rPr>
                  <a:t>1</a:t>
                </a:r>
                <a:r>
                  <a:rPr lang="es-MX" sz="2700" dirty="0" smtClean="0">
                    <a:solidFill>
                      <a:srgbClr val="46403C"/>
                    </a:solidFill>
                    <a:latin typeface="Arial"/>
                    <a:cs typeface="Arial"/>
                  </a:rPr>
                  <a:t>8</a:t>
                </a:r>
                <a:endParaRPr sz="2700" dirty="0">
                  <a:latin typeface="Arial"/>
                  <a:cs typeface="Arial"/>
                </a:endParaRPr>
              </a:p>
            </p:txBody>
          </p:sp>
        </p:grp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63CFC3EA-1E69-497A-AB7D-8BECB6E40C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439" t="-227" r="460" b="92133"/>
            <a:stretch/>
          </p:blipFill>
          <p:spPr>
            <a:xfrm>
              <a:off x="9004299" y="476767"/>
              <a:ext cx="1434035" cy="554597"/>
            </a:xfrm>
            <a:prstGeom prst="rect">
              <a:avLst/>
            </a:prstGeom>
          </p:spPr>
        </p:pic>
      </p:grpSp>
      <p:sp>
        <p:nvSpPr>
          <p:cNvPr id="40" name="object 52"/>
          <p:cNvSpPr/>
          <p:nvPr/>
        </p:nvSpPr>
        <p:spPr>
          <a:xfrm>
            <a:off x="228600" y="2462438"/>
            <a:ext cx="9453869" cy="4090762"/>
          </a:xfrm>
          <a:custGeom>
            <a:avLst/>
            <a:gdLst/>
            <a:ahLst/>
            <a:cxnLst/>
            <a:rect l="l" t="t" r="r" b="b"/>
            <a:pathLst>
              <a:path w="5994399" h="1226765">
                <a:moveTo>
                  <a:pt x="0" y="0"/>
                </a:moveTo>
                <a:lnTo>
                  <a:pt x="0" y="1226765"/>
                </a:lnTo>
                <a:lnTo>
                  <a:pt x="5994399" y="1226765"/>
                </a:lnTo>
                <a:lnTo>
                  <a:pt x="599439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s-ES_tradnl" sz="1400" dirty="0">
                <a:solidFill>
                  <a:srgbClr val="FFFF00"/>
                </a:solidFill>
              </a:rPr>
              <a:t>  </a:t>
            </a:r>
            <a:endParaRPr sz="1400" b="1" dirty="0">
              <a:solidFill>
                <a:srgbClr val="FFFF00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94816" y="391228"/>
            <a:ext cx="928731" cy="18113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effectLst>
            <a:outerShdw blurRad="136525" dist="152400" dir="2700000" sx="102000" sy="102000" algn="tl" rotWithShape="0">
              <a:srgbClr val="000000">
                <a:alpha val="77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46" name="Imagen 4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533400"/>
            <a:ext cx="1257300" cy="1676400"/>
          </a:xfrm>
          <a:prstGeom prst="rect">
            <a:avLst/>
          </a:prstGeom>
        </p:spPr>
      </p:pic>
      <p:sp>
        <p:nvSpPr>
          <p:cNvPr id="49" name="object 8"/>
          <p:cNvSpPr txBox="1"/>
          <p:nvPr/>
        </p:nvSpPr>
        <p:spPr>
          <a:xfrm>
            <a:off x="8939284" y="6547321"/>
            <a:ext cx="672596" cy="126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941"/>
              </a:lnSpc>
              <a:spcBef>
                <a:spcPts val="47"/>
              </a:spcBef>
            </a:pPr>
            <a:r>
              <a:rPr sz="800" b="1" spc="17" dirty="0">
                <a:solidFill>
                  <a:srgbClr val="46403C"/>
                </a:solidFill>
                <a:latin typeface="Arial"/>
                <a:cs typeface="Arial"/>
              </a:rPr>
              <a:t>Pagin</a:t>
            </a:r>
            <a:r>
              <a:rPr sz="800" b="1" dirty="0">
                <a:solidFill>
                  <a:srgbClr val="46403C"/>
                </a:solidFill>
                <a:latin typeface="Arial"/>
                <a:cs typeface="Arial"/>
              </a:rPr>
              <a:t>a</a:t>
            </a:r>
            <a:r>
              <a:rPr sz="800" b="1" spc="-19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800" b="1" spc="17" dirty="0">
                <a:solidFill>
                  <a:srgbClr val="46403C"/>
                </a:solidFill>
                <a:latin typeface="Arial"/>
                <a:cs typeface="Arial"/>
              </a:rPr>
              <a:t>No</a:t>
            </a:r>
            <a:r>
              <a:rPr sz="800" b="1" dirty="0">
                <a:solidFill>
                  <a:srgbClr val="46403C"/>
                </a:solidFill>
                <a:latin typeface="Arial"/>
                <a:cs typeface="Arial"/>
              </a:rPr>
              <a:t>.</a:t>
            </a:r>
            <a:r>
              <a:rPr sz="800" b="1" spc="44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lang="es-ES_tradnl" sz="800" b="1" dirty="0">
                <a:solidFill>
                  <a:srgbClr val="46403C"/>
                </a:solidFill>
                <a:latin typeface="Arial"/>
                <a:cs typeface="Arial"/>
              </a:rPr>
              <a:t>1</a:t>
            </a:r>
            <a:endParaRPr sz="800" b="1" dirty="0">
              <a:latin typeface="Arial"/>
              <a:cs typeface="Arial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47630"/>
              </p:ext>
            </p:extLst>
          </p:nvPr>
        </p:nvGraphicFramePr>
        <p:xfrm>
          <a:off x="304800" y="2514600"/>
          <a:ext cx="6170116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4145"/>
                <a:gridCol w="900178"/>
                <a:gridCol w="944880"/>
                <a:gridCol w="1148626"/>
                <a:gridCol w="932180"/>
                <a:gridCol w="1070107"/>
              </a:tblGrid>
              <a:tr h="201168">
                <a:tc gridSpan="6">
                  <a:txBody>
                    <a:bodyPr/>
                    <a:lstStyle/>
                    <a:p>
                      <a:pPr marL="0" marR="0" indent="0" algn="ctr" defTabSz="8392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Resumen Ejecutivo</a:t>
                      </a:r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Concepto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Saldo anterior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Ingresos periodo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Ingresos acumulados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Egresos periodo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Saldo final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Mantenimiento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$ 19,623.31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$ 57,200.00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$ 76,823.31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$ 70,574.98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$ 6,248.33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Fondo de reserva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$ 27,000.00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$ 31,500.00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$ 58,500.00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$ 58,500.00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Seguro edificio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$ 46,800.00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$ 46,800.00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8392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$ 50,227.99</a:t>
                      </a: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- $ 3,427.99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b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Sub-total Ingresos</a:t>
                      </a:r>
                      <a:endParaRPr lang="es-ES" sz="800" b="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b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$ 93,423.31</a:t>
                      </a:r>
                      <a:endParaRPr lang="es-ES" sz="800" b="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b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$ 88,700.00</a:t>
                      </a:r>
                      <a:endParaRPr lang="es-ES" sz="800" b="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b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$ 182,123.31</a:t>
                      </a:r>
                      <a:endParaRPr lang="es-ES" sz="800" b="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b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$ 120,802.97</a:t>
                      </a:r>
                      <a:endParaRPr lang="es-ES" sz="800" b="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b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$ 61,320.34</a:t>
                      </a:r>
                      <a:endParaRPr lang="es-ES" sz="800" b="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Tab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512987"/>
              </p:ext>
            </p:extLst>
          </p:nvPr>
        </p:nvGraphicFramePr>
        <p:xfrm>
          <a:off x="6781800" y="2514600"/>
          <a:ext cx="28194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2749"/>
                <a:gridCol w="966651"/>
              </a:tblGrid>
              <a:tr h="201168">
                <a:tc gridSpan="2">
                  <a:txBody>
                    <a:bodyPr/>
                    <a:lstStyle/>
                    <a:p>
                      <a:pPr marL="0" marR="0" indent="0" algn="ctr" defTabSz="8392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Detalle de Egresos</a:t>
                      </a:r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l"/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Egresos ordinarios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Importes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Administración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$ 8,500.00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Vigilancia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$ 20,000.00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Elevadores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$ 4,550.00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Jardinería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$ 2,500.00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Basura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$ 1,000.00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Mantenimiento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$ 8,815.85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Colonos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$ 8,500.00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* Energía eléctrica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$ 13,353.00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Materiales de limpieza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$ 793.13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Agua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$ 1,725.00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** Caja Chica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$ 838.00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r"/>
                      <a:r>
                        <a:rPr lang="es-ES" sz="800" b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Sub-total egresos</a:t>
                      </a:r>
                      <a:r>
                        <a:rPr lang="es-ES" sz="800" b="0" baseline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 ordinarios</a:t>
                      </a:r>
                      <a:endParaRPr lang="es-ES" sz="800" b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b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$ 70,574.98</a:t>
                      </a:r>
                      <a:endParaRPr lang="es-ES" sz="800" b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l"/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Egresos extraordinarios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Importes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Póliza de seguro edificio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$ 50,227.99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es-ES" sz="800" b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Sub-total egresos</a:t>
                      </a:r>
                      <a:r>
                        <a:rPr lang="es-ES" sz="800" b="0" baseline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 extraordinarios</a:t>
                      </a:r>
                      <a:endParaRPr lang="es-ES" sz="800" b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b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$ 50,227.99</a:t>
                      </a:r>
                      <a:endParaRPr lang="es-ES" sz="800" b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Gran Total Egresos</a:t>
                      </a:r>
                      <a:endParaRPr lang="es-ES" sz="1000" b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 smtClean="0">
                          <a:solidFill>
                            <a:srgbClr val="FFFFFF"/>
                          </a:solidFill>
                          <a:latin typeface="Arial"/>
                        </a:rPr>
                        <a:t>$ 120,802.97</a:t>
                      </a:r>
                      <a:endParaRPr lang="es-ES" sz="1000" b="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Tabla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006659"/>
              </p:ext>
            </p:extLst>
          </p:nvPr>
        </p:nvGraphicFramePr>
        <p:xfrm>
          <a:off x="304799" y="4114800"/>
          <a:ext cx="4114801" cy="1834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780"/>
                <a:gridCol w="867512"/>
                <a:gridCol w="841909"/>
                <a:gridCol w="990600"/>
                <a:gridCol w="762000"/>
              </a:tblGrid>
              <a:tr h="219559">
                <a:tc gridSpan="5">
                  <a:txBody>
                    <a:bodyPr/>
                    <a:lstStyle/>
                    <a:p>
                      <a:pPr marL="0" marR="0" indent="0" algn="ctr" defTabSz="8392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dirty="0" smtClean="0">
                          <a:solidFill>
                            <a:schemeClr val="bg1"/>
                          </a:solidFill>
                          <a:latin typeface="Arial"/>
                        </a:rPr>
                        <a:t>Detalle de Morosos</a:t>
                      </a:r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8392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53692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Depto.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Cuota Mantenimiento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Cuota</a:t>
                      </a:r>
                      <a:r>
                        <a:rPr lang="es-ES" sz="800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 Seguro edificio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Cuota Fondo de Reserva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Total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92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102 Sur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$ 500.00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$ 500.00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92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301 Sur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$ 9,900.00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$ 2,600.00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$ 3,500.00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$ 16,000.00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92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501 Sur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$ 3,850.00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$ 2,000.00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$ 5,850.00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92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401 Norte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$ 2,600.00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$ 3,500.00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$ 6,100.00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92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501 Norte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$ 3,850.00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$ 2,000.00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$ 5,850.00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92">
                <a:tc>
                  <a:txBody>
                    <a:bodyPr/>
                    <a:lstStyle/>
                    <a:p>
                      <a:r>
                        <a:rPr lang="es-ES" sz="800" b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Gran Total</a:t>
                      </a:r>
                      <a:endParaRPr lang="es-ES" sz="800" b="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b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$ 17,600.00</a:t>
                      </a:r>
                      <a:endParaRPr lang="es-ES" sz="800" b="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b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$ 5,200.00</a:t>
                      </a:r>
                      <a:endParaRPr lang="es-ES" sz="800" b="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b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$ 11,500.00</a:t>
                      </a:r>
                      <a:endParaRPr lang="es-ES" sz="800" b="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b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$ 34,300.00</a:t>
                      </a:r>
                      <a:endParaRPr lang="es-ES" sz="800" b="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179024" y="1600200"/>
            <a:ext cx="10975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10253F"/>
                </a:solidFill>
              </a:rPr>
              <a:t>Repintado</a:t>
            </a:r>
          </a:p>
          <a:p>
            <a:pPr algn="ctr"/>
            <a:r>
              <a:rPr lang="es-ES" dirty="0" smtClean="0">
                <a:solidFill>
                  <a:srgbClr val="10253F"/>
                </a:solidFill>
              </a:rPr>
              <a:t>Jardineras</a:t>
            </a:r>
            <a:endParaRPr lang="es-ES" dirty="0">
              <a:solidFill>
                <a:srgbClr val="10253F"/>
              </a:solidFill>
            </a:endParaRPr>
          </a:p>
        </p:txBody>
      </p:sp>
      <p:graphicFrame>
        <p:nvGraphicFramePr>
          <p:cNvPr id="37" name="Tab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23625"/>
              </p:ext>
            </p:extLst>
          </p:nvPr>
        </p:nvGraphicFramePr>
        <p:xfrm>
          <a:off x="4572000" y="4114800"/>
          <a:ext cx="190500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65"/>
                <a:gridCol w="745435"/>
              </a:tblGrid>
              <a:tr h="153692">
                <a:tc gridSpan="2"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* Energ</a:t>
                      </a:r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ía eléctrica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92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Elevadores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</a:t>
                      </a:r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2,126.00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92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Áreas comunes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</a:t>
                      </a:r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11,227.00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92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rgbClr val="FFFF00"/>
                          </a:solidFill>
                          <a:latin typeface="Arial"/>
                        </a:rPr>
                        <a:t>** Caja Chica</a:t>
                      </a:r>
                      <a:endParaRPr lang="es-ES" sz="800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92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Papeler</a:t>
                      </a:r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ía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$ 726.00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92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Chapa mueble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dirty="0" smtClean="0">
                          <a:solidFill>
                            <a:schemeClr val="bg1"/>
                          </a:solidFill>
                          <a:latin typeface="Arial"/>
                        </a:rPr>
                        <a:t>$ 112.00</a:t>
                      </a:r>
                      <a:endParaRPr lang="es-ES" sz="8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3800045" y="687286"/>
            <a:ext cx="3823575" cy="2807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14824" y="1769732"/>
            <a:ext cx="9475055" cy="688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250119" y="1781240"/>
            <a:ext cx="9404466" cy="619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2470619" y="4969020"/>
            <a:ext cx="2411793" cy="17713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250119" y="1781240"/>
            <a:ext cx="9404466" cy="619732"/>
          </a:xfrm>
          <a:custGeom>
            <a:avLst/>
            <a:gdLst/>
            <a:ahLst/>
            <a:cxnLst/>
            <a:rect l="l" t="t" r="r" b="b"/>
            <a:pathLst>
              <a:path w="10152000" h="684000">
                <a:moveTo>
                  <a:pt x="0" y="684000"/>
                </a:moveTo>
                <a:lnTo>
                  <a:pt x="10152000" y="684000"/>
                </a:lnTo>
                <a:lnTo>
                  <a:pt x="10152000" y="0"/>
                </a:lnTo>
                <a:lnTo>
                  <a:pt x="0" y="0"/>
                </a:lnTo>
                <a:lnTo>
                  <a:pt x="0" y="684000"/>
                </a:lnTo>
                <a:close/>
              </a:path>
            </a:pathLst>
          </a:custGeom>
          <a:solidFill>
            <a:srgbClr val="F4DD18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6858906" y="5983490"/>
            <a:ext cx="2752974" cy="483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 marR="20980" algn="r">
              <a:lnSpc>
                <a:spcPts val="1230"/>
              </a:lnSpc>
              <a:spcBef>
                <a:spcPts val="61"/>
              </a:spcBef>
            </a:pPr>
            <a:r>
              <a:rPr lang="es-ES_tradnl" sz="900" spc="29" dirty="0">
                <a:solidFill>
                  <a:srgbClr val="46403C"/>
                </a:solidFill>
                <a:latin typeface="Arial"/>
                <a:cs typeface="Arial"/>
              </a:rPr>
              <a:t>Administración:</a:t>
            </a:r>
            <a:r>
              <a:rPr sz="900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lang="es-MX" sz="900" spc="38" dirty="0">
                <a:solidFill>
                  <a:srgbClr val="46403C"/>
                </a:solidFill>
                <a:latin typeface="Arial"/>
                <a:cs typeface="Arial"/>
              </a:rPr>
              <a:t>Adminmuebles</a:t>
            </a:r>
            <a:endParaRPr sz="900" dirty="0">
              <a:latin typeface="Arial"/>
              <a:cs typeface="Arial"/>
            </a:endParaRPr>
          </a:p>
          <a:p>
            <a:pPr marL="11656" marR="20980" algn="r">
              <a:lnSpc>
                <a:spcPct val="95825"/>
              </a:lnSpc>
              <a:spcBef>
                <a:spcPts val="232"/>
              </a:spcBef>
            </a:pPr>
            <a:r>
              <a:rPr sz="900" spc="-81" dirty="0">
                <a:solidFill>
                  <a:srgbClr val="46403C"/>
                </a:solidFill>
                <a:latin typeface="Arial"/>
                <a:cs typeface="Arial"/>
              </a:rPr>
              <a:t>T</a:t>
            </a:r>
            <a:r>
              <a:rPr sz="900" spc="29" dirty="0">
                <a:solidFill>
                  <a:srgbClr val="46403C"/>
                </a:solidFill>
                <a:latin typeface="Arial"/>
                <a:cs typeface="Arial"/>
              </a:rPr>
              <a:t>el</a:t>
            </a:r>
            <a:r>
              <a:rPr sz="900" dirty="0">
                <a:solidFill>
                  <a:srgbClr val="46403C"/>
                </a:solidFill>
                <a:latin typeface="Arial"/>
                <a:cs typeface="Arial"/>
              </a:rPr>
              <a:t>.</a:t>
            </a:r>
            <a:r>
              <a:rPr lang="es-MX" sz="900" dirty="0">
                <a:solidFill>
                  <a:srgbClr val="46403C"/>
                </a:solidFill>
                <a:latin typeface="Arial"/>
                <a:cs typeface="Arial"/>
              </a:rPr>
              <a:t> 3683 0782 con 20 líneas</a:t>
            </a:r>
            <a:r>
              <a:rPr sz="900" spc="91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endParaRPr sz="900" dirty="0">
              <a:latin typeface="Arial"/>
              <a:cs typeface="Arial"/>
            </a:endParaRPr>
          </a:p>
          <a:p>
            <a:pPr marL="11656" marR="20980" algn="r">
              <a:lnSpc>
                <a:spcPct val="95825"/>
              </a:lnSpc>
              <a:spcBef>
                <a:spcPts val="202"/>
              </a:spcBef>
            </a:pPr>
            <a:r>
              <a:rPr sz="900" spc="31" dirty="0">
                <a:solidFill>
                  <a:srgbClr val="46403C"/>
                </a:solidFill>
                <a:latin typeface="Arial"/>
                <a:cs typeface="Arial"/>
              </a:rPr>
              <a:t>E-Mail:</a:t>
            </a:r>
            <a:r>
              <a:rPr lang="es-ES_tradnl" sz="900" dirty="0">
                <a:latin typeface="Arial"/>
                <a:cs typeface="Arial"/>
              </a:rPr>
              <a:t> </a:t>
            </a:r>
            <a:r>
              <a:rPr lang="es-MX" sz="900" u="sng" spc="31" dirty="0">
                <a:solidFill>
                  <a:srgbClr val="000098"/>
                </a:solidFill>
                <a:latin typeface="Arial"/>
                <a:cs typeface="Arial"/>
                <a:hlinkClick r:id="rId6"/>
              </a:rPr>
              <a:t>elsillar</a:t>
            </a:r>
            <a:r>
              <a:rPr sz="900" u="sng" spc="31" dirty="0">
                <a:solidFill>
                  <a:srgbClr val="000098"/>
                </a:solidFill>
                <a:latin typeface="Arial"/>
                <a:cs typeface="Arial"/>
                <a:hlinkClick r:id="rId6"/>
              </a:rPr>
              <a:t>@adminmuebles.com.mx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5299" y="6328691"/>
            <a:ext cx="4337887" cy="345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2735"/>
              </a:lnSpc>
              <a:spcBef>
                <a:spcPts val="137"/>
              </a:spcBef>
            </a:pPr>
            <a:r>
              <a:rPr sz="2700" dirty="0">
                <a:solidFill>
                  <a:srgbClr val="000098"/>
                </a:solidFill>
                <a:latin typeface="Arial"/>
                <a:cs typeface="Arial"/>
              </a:rPr>
              <a:t>ww</a:t>
            </a:r>
            <a:r>
              <a:rPr sz="2700" spc="-141" dirty="0">
                <a:solidFill>
                  <a:srgbClr val="000098"/>
                </a:solidFill>
                <a:latin typeface="Arial"/>
                <a:cs typeface="Arial"/>
              </a:rPr>
              <a:t>w</a:t>
            </a:r>
            <a:r>
              <a:rPr sz="2700" dirty="0">
                <a:solidFill>
                  <a:srgbClr val="000098"/>
                </a:solidFill>
                <a:latin typeface="Arial"/>
                <a:cs typeface="Arial"/>
              </a:rPr>
              <a:t>.adminmuebles.com.m</a:t>
            </a:r>
            <a:r>
              <a:rPr lang="es-ES_tradnl" sz="2700" dirty="0">
                <a:solidFill>
                  <a:srgbClr val="000098"/>
                </a:solidFill>
                <a:latin typeface="Arial"/>
                <a:cs typeface="Arial"/>
              </a:rPr>
              <a:t>x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39284" y="6547321"/>
            <a:ext cx="672596" cy="126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941"/>
              </a:lnSpc>
              <a:spcBef>
                <a:spcPts val="47"/>
              </a:spcBef>
            </a:pPr>
            <a:r>
              <a:rPr sz="800" b="1" spc="17" dirty="0">
                <a:solidFill>
                  <a:srgbClr val="46403C"/>
                </a:solidFill>
                <a:latin typeface="Arial"/>
                <a:cs typeface="Arial"/>
              </a:rPr>
              <a:t>Pagin</a:t>
            </a:r>
            <a:r>
              <a:rPr sz="800" b="1" dirty="0">
                <a:solidFill>
                  <a:srgbClr val="46403C"/>
                </a:solidFill>
                <a:latin typeface="Arial"/>
                <a:cs typeface="Arial"/>
              </a:rPr>
              <a:t>a</a:t>
            </a:r>
            <a:r>
              <a:rPr sz="800" b="1" spc="-19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800" b="1" spc="17" dirty="0">
                <a:solidFill>
                  <a:srgbClr val="46403C"/>
                </a:solidFill>
                <a:latin typeface="Arial"/>
                <a:cs typeface="Arial"/>
              </a:rPr>
              <a:t>No</a:t>
            </a:r>
            <a:r>
              <a:rPr sz="800" b="1" dirty="0">
                <a:solidFill>
                  <a:srgbClr val="46403C"/>
                </a:solidFill>
                <a:latin typeface="Arial"/>
                <a:cs typeface="Arial"/>
              </a:rPr>
              <a:t>.</a:t>
            </a:r>
            <a:r>
              <a:rPr sz="800" b="1" spc="44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46403C"/>
                </a:solidFill>
                <a:latin typeface="Arial"/>
                <a:cs typeface="Arial"/>
              </a:rPr>
              <a:t>2</a:t>
            </a:r>
            <a:endParaRPr sz="800" b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187" y="5684317"/>
            <a:ext cx="3417876" cy="44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312">
              <a:lnSpc>
                <a:spcPts val="918"/>
              </a:lnSpc>
            </a:pPr>
            <a:endParaRPr sz="900" dirty="0"/>
          </a:p>
        </p:txBody>
      </p:sp>
      <p:sp>
        <p:nvSpPr>
          <p:cNvPr id="5" name="object 5"/>
          <p:cNvSpPr txBox="1"/>
          <p:nvPr/>
        </p:nvSpPr>
        <p:spPr>
          <a:xfrm>
            <a:off x="4515063" y="5684316"/>
            <a:ext cx="440993" cy="621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312">
              <a:lnSpc>
                <a:spcPts val="918"/>
              </a:lnSpc>
            </a:pPr>
            <a:endParaRPr sz="900" dirty="0"/>
          </a:p>
        </p:txBody>
      </p:sp>
      <p:sp>
        <p:nvSpPr>
          <p:cNvPr id="4" name="object 4"/>
          <p:cNvSpPr txBox="1"/>
          <p:nvPr/>
        </p:nvSpPr>
        <p:spPr>
          <a:xfrm>
            <a:off x="250118" y="6127923"/>
            <a:ext cx="847069" cy="177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312">
              <a:lnSpc>
                <a:spcPts val="918"/>
              </a:lnSpc>
            </a:pPr>
            <a:endParaRPr sz="900" dirty="0"/>
          </a:p>
        </p:txBody>
      </p:sp>
      <p:sp>
        <p:nvSpPr>
          <p:cNvPr id="2" name="object 2"/>
          <p:cNvSpPr txBox="1"/>
          <p:nvPr/>
        </p:nvSpPr>
        <p:spPr>
          <a:xfrm>
            <a:off x="250119" y="1911746"/>
            <a:ext cx="9404466" cy="61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69343">
              <a:lnSpc>
                <a:spcPct val="95825"/>
              </a:lnSpc>
              <a:spcBef>
                <a:spcPts val="14"/>
              </a:spcBef>
            </a:pP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R</a:t>
            </a:r>
            <a:r>
              <a:rPr sz="2700" spc="-111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e</a:t>
            </a:r>
            <a:r>
              <a:rPr sz="2700" spc="-57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c</a:t>
            </a:r>
            <a:r>
              <a:rPr sz="2700" spc="89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u r s o</a:t>
            </a:r>
            <a:r>
              <a:rPr sz="2700" spc="42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s   </a:t>
            </a:r>
            <a:r>
              <a:rPr sz="2700" spc="8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H u m</a:t>
            </a:r>
            <a:r>
              <a:rPr sz="2700" spc="42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a</a:t>
            </a:r>
            <a:r>
              <a:rPr sz="2700" spc="-57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n o</a:t>
            </a:r>
            <a:r>
              <a:rPr sz="2700" spc="42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s</a:t>
            </a:r>
            <a:endParaRPr sz="2700" dirty="0">
              <a:latin typeface="Arial"/>
              <a:cs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5388F14-22B9-4B83-AEBF-0A1A2FEA5A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89" y="5155007"/>
            <a:ext cx="1139164" cy="151888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80EF8393-F3B0-444E-BDEF-2A941200C1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60" y="2462436"/>
            <a:ext cx="2796130" cy="3728174"/>
          </a:xfrm>
          <a:prstGeom prst="rect">
            <a:avLst/>
          </a:prstGeom>
        </p:spPr>
      </p:pic>
      <p:grpSp>
        <p:nvGrpSpPr>
          <p:cNvPr id="37" name="Agrupar 36"/>
          <p:cNvGrpSpPr/>
          <p:nvPr/>
        </p:nvGrpSpPr>
        <p:grpSpPr>
          <a:xfrm>
            <a:off x="4221980" y="431970"/>
            <a:ext cx="5447736" cy="785522"/>
            <a:chOff x="4557573" y="476767"/>
            <a:chExt cx="5880761" cy="866984"/>
          </a:xfrm>
        </p:grpSpPr>
        <p:sp>
          <p:nvSpPr>
            <p:cNvPr id="40" name="object 38"/>
            <p:cNvSpPr txBox="1"/>
            <p:nvPr/>
          </p:nvSpPr>
          <p:spPr>
            <a:xfrm>
              <a:off x="4557573" y="1069382"/>
              <a:ext cx="3608527" cy="27436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656">
                <a:lnSpc>
                  <a:spcPts val="1413"/>
                </a:lnSpc>
              </a:pPr>
              <a:r>
                <a:rPr lang="es-MX" sz="1300" b="1" spc="62" dirty="0">
                  <a:solidFill>
                    <a:srgbClr val="46403C"/>
                  </a:solidFill>
                  <a:latin typeface="Arial"/>
                  <a:cs typeface="Arial"/>
                </a:rPr>
                <a:t>             </a:t>
              </a:r>
              <a:r>
                <a:rPr sz="1300" b="1" spc="62" dirty="0">
                  <a:solidFill>
                    <a:srgbClr val="46403C"/>
                  </a:solidFill>
                  <a:latin typeface="Arial"/>
                  <a:cs typeface="Arial"/>
                </a:rPr>
                <a:t>RESIDENCIA</a:t>
              </a:r>
              <a:r>
                <a:rPr sz="1300" b="1" dirty="0">
                  <a:solidFill>
                    <a:srgbClr val="46403C"/>
                  </a:solidFill>
                  <a:latin typeface="Arial"/>
                  <a:cs typeface="Arial"/>
                </a:rPr>
                <a:t>L</a:t>
              </a:r>
              <a:r>
                <a:rPr sz="1300" b="1" spc="128" dirty="0">
                  <a:solidFill>
                    <a:srgbClr val="46403C"/>
                  </a:solidFill>
                  <a:latin typeface="Arial"/>
                  <a:cs typeface="Arial"/>
                </a:rPr>
                <a:t> </a:t>
              </a:r>
              <a:r>
                <a:rPr lang="es-MX" sz="1300" b="1" spc="62" dirty="0">
                  <a:solidFill>
                    <a:srgbClr val="46403C"/>
                  </a:solidFill>
                  <a:latin typeface="Arial"/>
                  <a:cs typeface="Arial"/>
                </a:rPr>
                <a:t>EL SILLAR, A.C.</a:t>
              </a:r>
              <a:endParaRPr sz="1300" b="1" dirty="0">
                <a:latin typeface="Arial"/>
                <a:cs typeface="Arial"/>
              </a:endParaRPr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xmlns="" id="{63CFC3EA-1E69-497A-AB7D-8BECB6E40C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8439" t="-227" r="460" b="92133"/>
            <a:stretch/>
          </p:blipFill>
          <p:spPr>
            <a:xfrm>
              <a:off x="9004299" y="476767"/>
              <a:ext cx="1434035" cy="554597"/>
            </a:xfrm>
            <a:prstGeom prst="rect">
              <a:avLst/>
            </a:prstGeom>
          </p:spPr>
        </p:pic>
      </p:grpSp>
      <p:sp>
        <p:nvSpPr>
          <p:cNvPr id="44" name="object 47"/>
          <p:cNvSpPr/>
          <p:nvPr/>
        </p:nvSpPr>
        <p:spPr>
          <a:xfrm>
            <a:off x="494816" y="391228"/>
            <a:ext cx="928731" cy="18113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effectLst>
            <a:outerShdw blurRad="136525" dist="152400" dir="2700000" sx="102000" sy="102000" algn="tl" rotWithShape="0">
              <a:srgbClr val="000000">
                <a:alpha val="77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2" name="Rectángulo 41"/>
          <p:cNvSpPr/>
          <p:nvPr/>
        </p:nvSpPr>
        <p:spPr>
          <a:xfrm>
            <a:off x="3117685" y="2485450"/>
            <a:ext cx="3176509" cy="30147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3926" tIns="41963" rIns="83926" bIns="41963" numCol="1" spcCol="264334"/>
          <a:lstStyle/>
          <a:p>
            <a:pPr algn="just"/>
            <a:r>
              <a:rPr lang="es-ES" b="1" dirty="0" smtClean="0">
                <a:solidFill>
                  <a:schemeClr val="tx1"/>
                </a:solidFill>
              </a:rPr>
              <a:t>A d m i n i s t r a c i ó n</a:t>
            </a:r>
          </a:p>
          <a:p>
            <a:pPr algn="just"/>
            <a:endParaRPr lang="es-ES" b="1" dirty="0" smtClean="0">
              <a:solidFill>
                <a:schemeClr val="tx1"/>
              </a:solidFill>
            </a:endParaRPr>
          </a:p>
          <a:p>
            <a:pPr marL="262269" indent="-262269" algn="just">
              <a:buFont typeface="Arial"/>
              <a:buChar char="•"/>
            </a:pPr>
            <a:r>
              <a:rPr lang="es-ES" sz="1300" dirty="0">
                <a:solidFill>
                  <a:schemeClr val="tx1"/>
                </a:solidFill>
              </a:rPr>
              <a:t>Deja de prestar sus servicios la Lic. Alejandra González por parte de la empresa de administración y en su lugar queda la Lic. Celia Trejo Sánchez.</a:t>
            </a:r>
          </a:p>
          <a:p>
            <a:pPr marL="262269" indent="-262269" algn="just">
              <a:buFont typeface="Arial"/>
              <a:buChar char="•"/>
            </a:pPr>
            <a:endParaRPr lang="es-ES" sz="1300" dirty="0">
              <a:solidFill>
                <a:schemeClr val="tx1"/>
              </a:solidFill>
            </a:endParaRPr>
          </a:p>
          <a:p>
            <a:pPr marL="262269" indent="-262269" algn="just">
              <a:buFont typeface="Arial"/>
              <a:buChar char="•"/>
            </a:pPr>
            <a:endParaRPr lang="es-ES" sz="1300" dirty="0">
              <a:solidFill>
                <a:schemeClr val="tx1"/>
              </a:solidFill>
            </a:endParaRP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M a n t e n i m i e n t o</a:t>
            </a:r>
            <a:endParaRPr lang="es-ES" b="1" dirty="0">
              <a:solidFill>
                <a:schemeClr val="tx1"/>
              </a:solidFill>
            </a:endParaRPr>
          </a:p>
          <a:p>
            <a:pPr algn="just"/>
            <a:endParaRPr lang="es-ES" sz="1300" b="1" dirty="0">
              <a:solidFill>
                <a:schemeClr val="tx1"/>
              </a:solidFill>
            </a:endParaRPr>
          </a:p>
          <a:p>
            <a:pPr marL="262269" indent="-262269" algn="just">
              <a:buFont typeface="Arial"/>
              <a:buChar char="•"/>
            </a:pPr>
            <a:r>
              <a:rPr lang="es-ES" sz="1300" dirty="0">
                <a:solidFill>
                  <a:schemeClr val="tx1"/>
                </a:solidFill>
              </a:rPr>
              <a:t>El personal de mantenimiento se reporta estable y sin ninguna novedad.</a:t>
            </a:r>
          </a:p>
          <a:p>
            <a:pPr marL="262269" indent="-262269" algn="just">
              <a:buFont typeface="Arial"/>
              <a:buChar char="•"/>
            </a:pPr>
            <a:endParaRPr lang="es-ES" sz="1300" dirty="0">
              <a:solidFill>
                <a:schemeClr val="tx1"/>
              </a:solidFill>
            </a:endParaRPr>
          </a:p>
          <a:p>
            <a:pPr algn="just"/>
            <a:endParaRPr lang="es-ES" sz="1300" dirty="0">
              <a:solidFill>
                <a:schemeClr val="tx1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6435371" y="2531477"/>
            <a:ext cx="3176509" cy="30147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3926" tIns="41963" rIns="83926" bIns="41963" numCol="1" spcCol="264334"/>
          <a:lstStyle/>
          <a:p>
            <a:pPr algn="just"/>
            <a:r>
              <a:rPr lang="es-ES" b="1" dirty="0" smtClean="0">
                <a:solidFill>
                  <a:schemeClr val="tx1"/>
                </a:solidFill>
              </a:rPr>
              <a:t>S e g u r i d a d</a:t>
            </a:r>
          </a:p>
          <a:p>
            <a:pPr algn="just"/>
            <a:endParaRPr lang="es-ES" b="1" dirty="0" smtClean="0">
              <a:solidFill>
                <a:schemeClr val="tx1"/>
              </a:solidFill>
            </a:endParaRPr>
          </a:p>
          <a:p>
            <a:pPr marL="262269" indent="-262269" algn="just">
              <a:buFont typeface="Arial"/>
              <a:buChar char="•"/>
            </a:pPr>
            <a:r>
              <a:rPr lang="es-ES" sz="1300" dirty="0">
                <a:solidFill>
                  <a:schemeClr val="tx1"/>
                </a:solidFill>
              </a:rPr>
              <a:t>La empresa de seguridad ha presentado fallas en los remplazos en los elementos de seguridad, se han realizado los reportes necesarios para tener a los elementos descansados y en optimas condiciones físicas para desarrollar el trabajo encomendado.</a:t>
            </a:r>
          </a:p>
          <a:p>
            <a:pPr algn="just"/>
            <a:endParaRPr lang="es-ES" sz="1300" dirty="0">
              <a:solidFill>
                <a:schemeClr val="tx1"/>
              </a:solidFill>
            </a:endParaRP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J a r d i n e r í a</a:t>
            </a:r>
            <a:endParaRPr lang="es-ES" b="1" dirty="0">
              <a:solidFill>
                <a:schemeClr val="tx1"/>
              </a:solidFill>
            </a:endParaRPr>
          </a:p>
          <a:p>
            <a:pPr algn="just"/>
            <a:endParaRPr lang="es-ES" sz="1300" b="1" dirty="0">
              <a:solidFill>
                <a:schemeClr val="tx1"/>
              </a:solidFill>
            </a:endParaRPr>
          </a:p>
          <a:p>
            <a:pPr marL="262269" indent="-262269" algn="just">
              <a:buFont typeface="Arial"/>
              <a:buChar char="•"/>
            </a:pPr>
            <a:r>
              <a:rPr lang="es-ES" sz="1300" dirty="0">
                <a:solidFill>
                  <a:schemeClr val="tx1"/>
                </a:solidFill>
              </a:rPr>
              <a:t>El personal se encuentra estable y sin ninguna novedad.</a:t>
            </a:r>
          </a:p>
          <a:p>
            <a:pPr marL="262269" indent="-262269" algn="just">
              <a:buFont typeface="Arial"/>
              <a:buChar char="•"/>
            </a:pPr>
            <a:endParaRPr lang="es-ES" sz="1300" dirty="0">
              <a:solidFill>
                <a:schemeClr val="tx1"/>
              </a:solidFill>
            </a:endParaRPr>
          </a:p>
          <a:p>
            <a:pPr algn="just"/>
            <a:endParaRPr lang="es-ES" sz="1300" dirty="0">
              <a:solidFill>
                <a:schemeClr val="tx1"/>
              </a:solidFill>
            </a:endParaRPr>
          </a:p>
        </p:txBody>
      </p:sp>
      <p:sp>
        <p:nvSpPr>
          <p:cNvPr id="28" name="object 36"/>
          <p:cNvSpPr txBox="1"/>
          <p:nvPr/>
        </p:nvSpPr>
        <p:spPr>
          <a:xfrm>
            <a:off x="4741232" y="1258757"/>
            <a:ext cx="5294181" cy="345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2735"/>
              </a:lnSpc>
              <a:spcBef>
                <a:spcPts val="137"/>
              </a:spcBef>
            </a:pPr>
            <a:r>
              <a:rPr lang="es-MX" sz="2700" dirty="0">
                <a:solidFill>
                  <a:srgbClr val="46403C"/>
                </a:solidFill>
                <a:latin typeface="Arial"/>
                <a:cs typeface="Arial"/>
              </a:rPr>
              <a:t>Boletín M</a:t>
            </a: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ensual</a:t>
            </a:r>
            <a:r>
              <a:rPr sz="2700" spc="-96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lang="es-MX" sz="2700" dirty="0" smtClean="0">
                <a:solidFill>
                  <a:srgbClr val="46403C"/>
                </a:solidFill>
                <a:latin typeface="Arial"/>
                <a:cs typeface="Arial"/>
              </a:rPr>
              <a:t>Enero 20</a:t>
            </a:r>
            <a:r>
              <a:rPr sz="2700" dirty="0" smtClean="0">
                <a:solidFill>
                  <a:srgbClr val="46403C"/>
                </a:solidFill>
                <a:latin typeface="Arial"/>
                <a:cs typeface="Arial"/>
              </a:rPr>
              <a:t>1</a:t>
            </a:r>
            <a:r>
              <a:rPr lang="es-MX" sz="2700" dirty="0" smtClean="0">
                <a:solidFill>
                  <a:srgbClr val="46403C"/>
                </a:solidFill>
                <a:latin typeface="Arial"/>
                <a:cs typeface="Arial"/>
              </a:rPr>
              <a:t>8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" name="object 58"/>
          <p:cNvSpPr txBox="1"/>
          <p:nvPr/>
        </p:nvSpPr>
        <p:spPr>
          <a:xfrm>
            <a:off x="6647138" y="138080"/>
            <a:ext cx="3033357" cy="253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9802" algn="r">
              <a:lnSpc>
                <a:spcPct val="95825"/>
              </a:lnSpc>
              <a:spcBef>
                <a:spcPts val="1080"/>
              </a:spcBef>
            </a:pPr>
            <a:r>
              <a:rPr sz="900" b="1" dirty="0">
                <a:solidFill>
                  <a:srgbClr val="46403C"/>
                </a:solidFill>
                <a:latin typeface="Arial"/>
                <a:cs typeface="Arial"/>
              </a:rPr>
              <a:t>Periodo:</a:t>
            </a:r>
            <a:r>
              <a:rPr sz="900" b="1" spc="-66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6403C"/>
                </a:solidFill>
                <a:latin typeface="Arial"/>
                <a:cs typeface="Arial"/>
              </a:rPr>
              <a:t>01 de</a:t>
            </a:r>
            <a:r>
              <a:rPr lang="es-MX" sz="900" b="1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lang="es-MX" sz="900" b="1" dirty="0" smtClean="0">
                <a:solidFill>
                  <a:srgbClr val="46403C"/>
                </a:solidFill>
                <a:latin typeface="Arial"/>
                <a:cs typeface="Arial"/>
              </a:rPr>
              <a:t>Enero 2018 al 31de Enero 2018</a:t>
            </a:r>
            <a:endParaRPr sz="900" b="1" dirty="0">
              <a:latin typeface="Arial"/>
              <a:cs typeface="Arial"/>
            </a:endParaRPr>
          </a:p>
        </p:txBody>
      </p:sp>
      <p:pic>
        <p:nvPicPr>
          <p:cNvPr id="26" name="Imagen 2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33400"/>
            <a:ext cx="1257300" cy="1676400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2093971" y="1066800"/>
            <a:ext cx="11826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Reparación</a:t>
            </a:r>
            <a:endParaRPr lang="es-ES" dirty="0" smtClean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Lámparas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50281" y="5480447"/>
            <a:ext cx="14440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Resane y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Pintura muros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848437" y="5181600"/>
            <a:ext cx="12475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Reparaci</a:t>
            </a:r>
            <a:r>
              <a:rPr lang="es-ES" dirty="0" smtClean="0">
                <a:solidFill>
                  <a:schemeClr val="bg1"/>
                </a:solidFill>
              </a:rPr>
              <a:t>ón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Fuga Caseta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4"/>
          <p:cNvSpPr/>
          <p:nvPr/>
        </p:nvSpPr>
        <p:spPr>
          <a:xfrm>
            <a:off x="2470619" y="4969020"/>
            <a:ext cx="2411793" cy="1771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22"/>
          <p:cNvSpPr/>
          <p:nvPr/>
        </p:nvSpPr>
        <p:spPr>
          <a:xfrm>
            <a:off x="3800045" y="687286"/>
            <a:ext cx="3823575" cy="2807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14824" y="1769732"/>
            <a:ext cx="9475055" cy="688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250119" y="1781240"/>
            <a:ext cx="9404466" cy="619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50119" y="1781240"/>
            <a:ext cx="9404466" cy="619732"/>
          </a:xfrm>
          <a:custGeom>
            <a:avLst/>
            <a:gdLst/>
            <a:ahLst/>
            <a:cxnLst/>
            <a:rect l="l" t="t" r="r" b="b"/>
            <a:pathLst>
              <a:path w="10152000" h="684000">
                <a:moveTo>
                  <a:pt x="0" y="684000"/>
                </a:moveTo>
                <a:lnTo>
                  <a:pt x="10152000" y="684000"/>
                </a:lnTo>
                <a:lnTo>
                  <a:pt x="10152000" y="0"/>
                </a:lnTo>
                <a:lnTo>
                  <a:pt x="0" y="0"/>
                </a:lnTo>
                <a:lnTo>
                  <a:pt x="0" y="684000"/>
                </a:lnTo>
                <a:close/>
              </a:path>
            </a:pathLst>
          </a:custGeom>
          <a:solidFill>
            <a:srgbClr val="F4DD18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23619" y="4753259"/>
            <a:ext cx="2244178" cy="1920634"/>
          </a:xfrm>
          <a:custGeom>
            <a:avLst/>
            <a:gdLst/>
            <a:ahLst/>
            <a:cxnLst/>
            <a:rect l="l" t="t" r="r" b="b"/>
            <a:pathLst>
              <a:path w="3784600" h="2279143">
                <a:moveTo>
                  <a:pt x="0" y="0"/>
                </a:moveTo>
                <a:lnTo>
                  <a:pt x="0" y="2279143"/>
                </a:lnTo>
                <a:lnTo>
                  <a:pt x="3784600" y="2279143"/>
                </a:lnTo>
                <a:lnTo>
                  <a:pt x="3784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2E3C3"/>
          </a:solidFill>
          <a:effectLst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s-ES_tradnl" sz="700" kern="500" dirty="0"/>
              <a:t>Los horarios establecidos del personal que labora en       “El Sillar”, son los siguientes:</a:t>
            </a:r>
          </a:p>
          <a:p>
            <a:endParaRPr lang="es-ES_tradnl" sz="700" kern="500" dirty="0"/>
          </a:p>
          <a:p>
            <a:r>
              <a:rPr lang="es-ES_tradnl" sz="700" b="1" kern="500" dirty="0"/>
              <a:t>Administración:</a:t>
            </a:r>
            <a:endParaRPr lang="es-ES_tradnl" sz="700" kern="500" dirty="0"/>
          </a:p>
          <a:p>
            <a:r>
              <a:rPr lang="es-ES_tradnl" sz="700" kern="500" dirty="0"/>
              <a:t>Lunes, Miércoles y Viernes    9:00 a.m.     A     18:00 Horas.</a:t>
            </a:r>
          </a:p>
          <a:p>
            <a:endParaRPr lang="es-ES_tradnl" sz="700" kern="500" dirty="0"/>
          </a:p>
          <a:p>
            <a:r>
              <a:rPr lang="es-ES_tradnl" sz="700" b="1" kern="500" dirty="0"/>
              <a:t>Limpieza</a:t>
            </a:r>
            <a:endParaRPr lang="es-ES_tradnl" sz="700" kern="500" dirty="0"/>
          </a:p>
          <a:p>
            <a:r>
              <a:rPr lang="es-ES_tradnl" sz="700" kern="500" dirty="0"/>
              <a:t>Lunes a Viernes	            8:00 a.m.     A     17:00 Horas.</a:t>
            </a:r>
          </a:p>
          <a:p>
            <a:r>
              <a:rPr lang="es-ES_tradnl" sz="700" kern="500" dirty="0"/>
              <a:t>Sábado	            8:00 a.m.     A     13:00 Horas.</a:t>
            </a:r>
          </a:p>
          <a:p>
            <a:endParaRPr lang="es-ES_tradnl" sz="700" kern="500" dirty="0"/>
          </a:p>
          <a:p>
            <a:r>
              <a:rPr lang="hu-HU" sz="700" b="1" kern="500" dirty="0"/>
              <a:t>Mantenimiento</a:t>
            </a:r>
            <a:endParaRPr lang="hu-HU" sz="700" kern="500" dirty="0"/>
          </a:p>
          <a:p>
            <a:r>
              <a:rPr lang="hu-HU" sz="700" kern="500" dirty="0"/>
              <a:t>Lunes a Viernes	            8:00 a.m.     A     17:00 Horas.</a:t>
            </a:r>
          </a:p>
          <a:p>
            <a:r>
              <a:rPr lang="hu-HU" sz="700" kern="500" dirty="0"/>
              <a:t>Sábado	            8:00 a.m.     A     13:00 Horas.</a:t>
            </a:r>
          </a:p>
          <a:p>
            <a:endParaRPr lang="hu-HU" sz="700" kern="500" dirty="0"/>
          </a:p>
          <a:p>
            <a:r>
              <a:rPr lang="hu-HU" sz="700" b="1" kern="500" dirty="0"/>
              <a:t>Elementos de Seguridad</a:t>
            </a:r>
            <a:endParaRPr lang="hu-HU" sz="700" kern="500" dirty="0"/>
          </a:p>
          <a:p>
            <a:r>
              <a:rPr lang="hu-HU" sz="700" kern="500" dirty="0"/>
              <a:t>Los 365 días del año, en turnos de 24 horas.</a:t>
            </a:r>
          </a:p>
          <a:p>
            <a:endParaRPr lang="hu-HU" sz="700" kern="500" dirty="0"/>
          </a:p>
          <a:p>
            <a:endParaRPr sz="700" kern="500" dirty="0"/>
          </a:p>
        </p:txBody>
      </p:sp>
      <p:sp>
        <p:nvSpPr>
          <p:cNvPr id="9" name="object 9"/>
          <p:cNvSpPr txBox="1"/>
          <p:nvPr/>
        </p:nvSpPr>
        <p:spPr>
          <a:xfrm>
            <a:off x="153893" y="4546138"/>
            <a:ext cx="2917533" cy="1396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 algn="just">
              <a:lnSpc>
                <a:spcPts val="1225"/>
              </a:lnSpc>
              <a:spcBef>
                <a:spcPts val="61"/>
              </a:spcBef>
            </a:pPr>
            <a:r>
              <a:rPr lang="es-MX" sz="1200" dirty="0">
                <a:latin typeface="Arial"/>
                <a:cs typeface="Arial"/>
              </a:rPr>
              <a:t>   </a:t>
            </a:r>
          </a:p>
          <a:p>
            <a:pPr marL="11656" algn="just">
              <a:lnSpc>
                <a:spcPts val="1225"/>
              </a:lnSpc>
              <a:spcBef>
                <a:spcPts val="61"/>
              </a:spcBef>
            </a:pPr>
            <a:r>
              <a:rPr lang="es-MX" sz="1200" dirty="0">
                <a:latin typeface="Arial"/>
                <a:cs typeface="Arial"/>
              </a:rPr>
              <a:t>  </a:t>
            </a:r>
          </a:p>
          <a:p>
            <a:pPr marL="11656" algn="just">
              <a:lnSpc>
                <a:spcPts val="1225"/>
              </a:lnSpc>
              <a:spcBef>
                <a:spcPts val="61"/>
              </a:spcBef>
            </a:pPr>
            <a:r>
              <a:rPr lang="es-MX" sz="1200" dirty="0">
                <a:latin typeface="Arial"/>
                <a:cs typeface="Arial"/>
              </a:rPr>
              <a:t>   </a:t>
            </a:r>
          </a:p>
          <a:p>
            <a:pPr marL="11656" algn="just">
              <a:lnSpc>
                <a:spcPts val="1225"/>
              </a:lnSpc>
              <a:spcBef>
                <a:spcPts val="61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43" y="5629859"/>
            <a:ext cx="2829183" cy="1065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 algn="just">
              <a:lnSpc>
                <a:spcPts val="1225"/>
              </a:lnSpc>
              <a:spcBef>
                <a:spcPts val="61"/>
              </a:spcBef>
            </a:pPr>
            <a:endParaRPr lang="es-MX" sz="1200" dirty="0">
              <a:latin typeface="Arial"/>
              <a:cs typeface="Arial"/>
            </a:endParaRPr>
          </a:p>
          <a:p>
            <a:pPr marL="11656" algn="just">
              <a:lnSpc>
                <a:spcPts val="1225"/>
              </a:lnSpc>
              <a:spcBef>
                <a:spcPts val="61"/>
              </a:spcBef>
            </a:pPr>
            <a:endParaRPr lang="es-MX" sz="1200" dirty="0">
              <a:latin typeface="+mj-lt"/>
              <a:cs typeface="Arial"/>
            </a:endParaRPr>
          </a:p>
          <a:p>
            <a:pPr marL="11656" algn="just">
              <a:lnSpc>
                <a:spcPts val="1225"/>
              </a:lnSpc>
              <a:spcBef>
                <a:spcPts val="61"/>
              </a:spcBef>
            </a:pPr>
            <a:endParaRPr lang="es-MX" sz="1200" dirty="0">
              <a:latin typeface="+mj-lt"/>
              <a:cs typeface="Arial"/>
            </a:endParaRPr>
          </a:p>
          <a:p>
            <a:pPr marL="11656" algn="just">
              <a:lnSpc>
                <a:spcPts val="1225"/>
              </a:lnSpc>
              <a:spcBef>
                <a:spcPts val="61"/>
              </a:spcBef>
            </a:pPr>
            <a:endParaRPr lang="es-MX" sz="1200" dirty="0">
              <a:latin typeface="+mj-lt"/>
              <a:cs typeface="Arial"/>
            </a:endParaRPr>
          </a:p>
          <a:p>
            <a:pPr marL="11656" algn="just">
              <a:lnSpc>
                <a:spcPts val="1225"/>
              </a:lnSpc>
              <a:spcBef>
                <a:spcPts val="61"/>
              </a:spcBef>
            </a:pPr>
            <a:endParaRPr lang="es-MX" sz="1200" dirty="0">
              <a:latin typeface="+mj-lt"/>
              <a:cs typeface="Arial"/>
            </a:endParaRPr>
          </a:p>
          <a:p>
            <a:pPr marL="11656" algn="just">
              <a:lnSpc>
                <a:spcPts val="1225"/>
              </a:lnSpc>
              <a:spcBef>
                <a:spcPts val="61"/>
              </a:spcBef>
            </a:pPr>
            <a:r>
              <a:rPr lang="es-MX" sz="1200" dirty="0">
                <a:latin typeface="+mj-lt"/>
                <a:cs typeface="Arial"/>
              </a:rPr>
              <a:t> </a:t>
            </a:r>
          </a:p>
          <a:p>
            <a:pPr marL="169018" indent="-157361" algn="just">
              <a:lnSpc>
                <a:spcPts val="1225"/>
              </a:lnSpc>
              <a:spcBef>
                <a:spcPts val="61"/>
              </a:spcBef>
              <a:buFont typeface="Arial" charset="0"/>
              <a:buChar char="•"/>
            </a:pPr>
            <a:endParaRPr lang="es-MX"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0119" y="1911746"/>
            <a:ext cx="9404466" cy="61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8417">
              <a:lnSpc>
                <a:spcPct val="95825"/>
              </a:lnSpc>
              <a:spcBef>
                <a:spcPts val="14"/>
              </a:spcBef>
            </a:pPr>
            <a:r>
              <a:rPr sz="2700" dirty="0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sz="2700" spc="84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sz="2700" spc="-57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5F5F5F"/>
                </a:solidFill>
                <a:latin typeface="Arial"/>
                <a:cs typeface="Arial"/>
              </a:rPr>
              <a:t>n t</a:t>
            </a:r>
            <a:r>
              <a:rPr sz="2700" spc="92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sz="2700" spc="-57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5F5F5F"/>
                </a:solidFill>
                <a:latin typeface="Arial"/>
                <a:cs typeface="Arial"/>
              </a:rPr>
              <a:t>n i m</a:t>
            </a:r>
            <a:r>
              <a:rPr sz="2700" spc="42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5F5F5F"/>
                </a:solidFill>
                <a:latin typeface="Arial"/>
                <a:cs typeface="Arial"/>
              </a:rPr>
              <a:t>i e</a:t>
            </a:r>
            <a:r>
              <a:rPr sz="2700" spc="-57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5F5F5F"/>
                </a:solidFill>
                <a:latin typeface="Arial"/>
                <a:cs typeface="Arial"/>
              </a:rPr>
              <a:t>n t</a:t>
            </a:r>
            <a:r>
              <a:rPr sz="2700" spc="92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5F5F5F"/>
                </a:solidFill>
                <a:latin typeface="Arial"/>
                <a:cs typeface="Arial"/>
              </a:rPr>
              <a:t>o</a:t>
            </a:r>
            <a:endParaRPr sz="2700" dirty="0">
              <a:latin typeface="Arial"/>
              <a:cs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F307A85-7419-45D7-8A8B-C7504742A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3618" y="2531477"/>
            <a:ext cx="1005894" cy="13117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A8C0937-4504-4337-A4F6-0640D480A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3631" y="2531477"/>
            <a:ext cx="1005894" cy="13117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7E8458D-DE71-421E-92A4-C29199E724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3008" y="4119403"/>
            <a:ext cx="1535312" cy="20021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394ECED-4DC0-4FCD-89F8-4FE62930DB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165" y="4119403"/>
            <a:ext cx="1535312" cy="2002168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51F327B5-62B6-44FD-BA88-D34B30237D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59" y="533400"/>
            <a:ext cx="1219109" cy="1625480"/>
          </a:xfrm>
          <a:prstGeom prst="rect">
            <a:avLst/>
          </a:prstGeom>
        </p:spPr>
      </p:pic>
      <p:grpSp>
        <p:nvGrpSpPr>
          <p:cNvPr id="33" name="Agrupar 32"/>
          <p:cNvGrpSpPr/>
          <p:nvPr/>
        </p:nvGrpSpPr>
        <p:grpSpPr>
          <a:xfrm>
            <a:off x="4221980" y="431970"/>
            <a:ext cx="5447736" cy="785522"/>
            <a:chOff x="4557573" y="476767"/>
            <a:chExt cx="5880761" cy="866984"/>
          </a:xfrm>
        </p:grpSpPr>
        <p:sp>
          <p:nvSpPr>
            <p:cNvPr id="45" name="object 38"/>
            <p:cNvSpPr txBox="1"/>
            <p:nvPr/>
          </p:nvSpPr>
          <p:spPr>
            <a:xfrm>
              <a:off x="4557573" y="1069382"/>
              <a:ext cx="3608527" cy="27436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656">
                <a:lnSpc>
                  <a:spcPts val="1413"/>
                </a:lnSpc>
              </a:pPr>
              <a:r>
                <a:rPr lang="es-MX" sz="1300" b="1" spc="62" dirty="0">
                  <a:solidFill>
                    <a:srgbClr val="46403C"/>
                  </a:solidFill>
                  <a:latin typeface="Arial"/>
                  <a:cs typeface="Arial"/>
                </a:rPr>
                <a:t>             </a:t>
              </a:r>
              <a:r>
                <a:rPr sz="1300" b="1" spc="62" dirty="0">
                  <a:solidFill>
                    <a:srgbClr val="46403C"/>
                  </a:solidFill>
                  <a:latin typeface="Arial"/>
                  <a:cs typeface="Arial"/>
                </a:rPr>
                <a:t>RESIDENCIA</a:t>
              </a:r>
              <a:r>
                <a:rPr sz="1300" b="1" dirty="0">
                  <a:solidFill>
                    <a:srgbClr val="46403C"/>
                  </a:solidFill>
                  <a:latin typeface="Arial"/>
                  <a:cs typeface="Arial"/>
                </a:rPr>
                <a:t>L</a:t>
              </a:r>
              <a:r>
                <a:rPr sz="1300" b="1" spc="128" dirty="0">
                  <a:solidFill>
                    <a:srgbClr val="46403C"/>
                  </a:solidFill>
                  <a:latin typeface="Arial"/>
                  <a:cs typeface="Arial"/>
                </a:rPr>
                <a:t> </a:t>
              </a:r>
              <a:r>
                <a:rPr lang="es-MX" sz="1300" b="1" spc="62" dirty="0">
                  <a:solidFill>
                    <a:srgbClr val="46403C"/>
                  </a:solidFill>
                  <a:latin typeface="Arial"/>
                  <a:cs typeface="Arial"/>
                </a:rPr>
                <a:t>EL SILLAR, A.C.</a:t>
              </a:r>
              <a:endParaRPr sz="1300" b="1" dirty="0">
                <a:latin typeface="Arial"/>
                <a:cs typeface="Arial"/>
              </a:endParaRPr>
            </a:p>
          </p:txBody>
        </p:sp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xmlns="" id="{63CFC3EA-1E69-497A-AB7D-8BECB6E40C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78439" t="-227" r="460" b="92133"/>
            <a:stretch/>
          </p:blipFill>
          <p:spPr>
            <a:xfrm>
              <a:off x="9004299" y="476767"/>
              <a:ext cx="1434035" cy="554597"/>
            </a:xfrm>
            <a:prstGeom prst="rect">
              <a:avLst/>
            </a:prstGeom>
          </p:spPr>
        </p:pic>
      </p:grpSp>
      <p:sp>
        <p:nvSpPr>
          <p:cNvPr id="49" name="object 57"/>
          <p:cNvSpPr txBox="1"/>
          <p:nvPr/>
        </p:nvSpPr>
        <p:spPr>
          <a:xfrm>
            <a:off x="0" y="138898"/>
            <a:ext cx="2269815" cy="183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785" marR="36134">
              <a:spcBef>
                <a:spcPts val="1074"/>
              </a:spcBef>
            </a:pPr>
            <a:r>
              <a:rPr lang="es-ES_tradnl" sz="900" b="1" spc="5" dirty="0">
                <a:solidFill>
                  <a:srgbClr val="46403C"/>
                </a:solidFill>
                <a:latin typeface="Arial"/>
                <a:cs typeface="Arial"/>
              </a:rPr>
              <a:t>Condominio El Sillar A.C.</a:t>
            </a:r>
            <a:endParaRPr sz="900" b="1" dirty="0">
              <a:latin typeface="Arial"/>
              <a:cs typeface="Arial"/>
            </a:endParaRPr>
          </a:p>
          <a:p>
            <a:pPr marL="338035">
              <a:lnSpc>
                <a:spcPct val="95825"/>
              </a:lnSpc>
              <a:spcBef>
                <a:spcPts val="17527"/>
              </a:spcBef>
            </a:pPr>
            <a:r>
              <a:rPr sz="1300" spc="62" dirty="0">
                <a:solidFill>
                  <a:srgbClr val="FEFCDC"/>
                </a:solidFill>
                <a:latin typeface="Arial"/>
                <a:cs typeface="Arial"/>
              </a:rPr>
              <a:t>I</a:t>
            </a:r>
            <a:r>
              <a:rPr sz="1300" dirty="0">
                <a:solidFill>
                  <a:srgbClr val="FEFCDC"/>
                </a:solidFill>
                <a:latin typeface="Arial"/>
                <a:cs typeface="Arial"/>
              </a:rPr>
              <a:t>.</a:t>
            </a:r>
            <a:r>
              <a:rPr sz="1300" spc="99" dirty="0">
                <a:solidFill>
                  <a:srgbClr val="FEFCDC"/>
                </a:solidFill>
                <a:latin typeface="Arial"/>
                <a:cs typeface="Arial"/>
              </a:rPr>
              <a:t> </a:t>
            </a:r>
            <a:r>
              <a:rPr sz="1300" spc="62" dirty="0">
                <a:solidFill>
                  <a:srgbClr val="FEFCDC"/>
                </a:solidFill>
                <a:latin typeface="Arial"/>
                <a:cs typeface="Arial"/>
              </a:rPr>
              <a:t>DE</a:t>
            </a:r>
            <a:r>
              <a:rPr sz="1300" spc="-54" dirty="0">
                <a:solidFill>
                  <a:srgbClr val="FEFCDC"/>
                </a:solidFill>
                <a:latin typeface="Arial"/>
                <a:cs typeface="Arial"/>
              </a:rPr>
              <a:t>T</a:t>
            </a:r>
            <a:r>
              <a:rPr sz="1300" spc="62" dirty="0">
                <a:solidFill>
                  <a:srgbClr val="FEFCDC"/>
                </a:solidFill>
                <a:latin typeface="Arial"/>
                <a:cs typeface="Arial"/>
              </a:rPr>
              <a:t>ALL</a:t>
            </a:r>
            <a:r>
              <a:rPr sz="1300" dirty="0">
                <a:solidFill>
                  <a:srgbClr val="FEFCDC"/>
                </a:solidFill>
                <a:latin typeface="Arial"/>
                <a:cs typeface="Arial"/>
              </a:rPr>
              <a:t>E</a:t>
            </a:r>
            <a:r>
              <a:rPr sz="1300" spc="-119" dirty="0">
                <a:solidFill>
                  <a:srgbClr val="FEFCDC"/>
                </a:solidFill>
                <a:latin typeface="Arial"/>
                <a:cs typeface="Arial"/>
              </a:rPr>
              <a:t> </a:t>
            </a:r>
            <a:r>
              <a:rPr sz="1300" spc="62" dirty="0">
                <a:solidFill>
                  <a:srgbClr val="FEFCDC"/>
                </a:solidFill>
                <a:latin typeface="Arial"/>
                <a:cs typeface="Arial"/>
              </a:rPr>
              <a:t>D</a:t>
            </a:r>
            <a:r>
              <a:rPr sz="1300" dirty="0">
                <a:solidFill>
                  <a:srgbClr val="FEFCDC"/>
                </a:solidFill>
                <a:latin typeface="Arial"/>
                <a:cs typeface="Arial"/>
              </a:rPr>
              <a:t>E</a:t>
            </a:r>
            <a:r>
              <a:rPr sz="1300" spc="21" dirty="0">
                <a:solidFill>
                  <a:srgbClr val="FEFCDC"/>
                </a:solidFill>
                <a:latin typeface="Arial"/>
                <a:cs typeface="Arial"/>
              </a:rPr>
              <a:t> </a:t>
            </a:r>
            <a:r>
              <a:rPr sz="1300" spc="62" dirty="0">
                <a:solidFill>
                  <a:srgbClr val="FEFCDC"/>
                </a:solidFill>
                <a:latin typeface="Arial"/>
                <a:cs typeface="Arial"/>
              </a:rPr>
              <a:t>INGRE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1" name="object 47"/>
          <p:cNvSpPr/>
          <p:nvPr/>
        </p:nvSpPr>
        <p:spPr>
          <a:xfrm>
            <a:off x="494816" y="391228"/>
            <a:ext cx="928731" cy="18113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136525" dist="152400" dir="2700000" sx="102000" sy="102000" algn="tl" rotWithShape="0">
              <a:srgbClr val="000000">
                <a:alpha val="77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9" name="object 9"/>
          <p:cNvSpPr txBox="1"/>
          <p:nvPr/>
        </p:nvSpPr>
        <p:spPr>
          <a:xfrm>
            <a:off x="235299" y="6328691"/>
            <a:ext cx="4337887" cy="345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2735"/>
              </a:lnSpc>
              <a:spcBef>
                <a:spcPts val="137"/>
              </a:spcBef>
            </a:pPr>
            <a:r>
              <a:rPr sz="2700" dirty="0">
                <a:solidFill>
                  <a:srgbClr val="000098"/>
                </a:solidFill>
                <a:latin typeface="Arial"/>
                <a:cs typeface="Arial"/>
              </a:rPr>
              <a:t>ww</a:t>
            </a:r>
            <a:r>
              <a:rPr sz="2700" spc="-141" dirty="0">
                <a:solidFill>
                  <a:srgbClr val="000098"/>
                </a:solidFill>
                <a:latin typeface="Arial"/>
                <a:cs typeface="Arial"/>
              </a:rPr>
              <a:t>w</a:t>
            </a:r>
            <a:r>
              <a:rPr sz="2700" dirty="0">
                <a:solidFill>
                  <a:srgbClr val="000098"/>
                </a:solidFill>
                <a:latin typeface="Arial"/>
                <a:cs typeface="Arial"/>
              </a:rPr>
              <a:t>.adminmuebles.com.m</a:t>
            </a:r>
            <a:r>
              <a:rPr lang="es-ES_tradnl" sz="2700" dirty="0">
                <a:solidFill>
                  <a:srgbClr val="000098"/>
                </a:solidFill>
                <a:latin typeface="Arial"/>
                <a:cs typeface="Arial"/>
              </a:rPr>
              <a:t>x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223532" y="2462436"/>
            <a:ext cx="3176509" cy="37972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3926" tIns="41963" rIns="83926" bIns="41963" numCol="1" spcCol="264334"/>
          <a:lstStyle/>
          <a:p>
            <a:pPr algn="just"/>
            <a:r>
              <a:rPr lang="es-ES" b="1" dirty="0" smtClean="0">
                <a:solidFill>
                  <a:schemeClr val="tx1"/>
                </a:solidFill>
              </a:rPr>
              <a:t>T r a b a j o s    R e a l i z a d o s</a:t>
            </a:r>
          </a:p>
          <a:p>
            <a:pPr marL="262269" indent="-262269" algn="just">
              <a:buFont typeface="Arial"/>
              <a:buChar char="•"/>
            </a:pPr>
            <a:endParaRPr lang="es-ES" sz="1200" dirty="0">
              <a:solidFill>
                <a:schemeClr val="tx1"/>
              </a:solidFill>
            </a:endParaRPr>
          </a:p>
          <a:p>
            <a:pPr marL="262269" indent="-262269" algn="just">
              <a:buFont typeface="Arial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Se realizó la colocación del botaguas en la cancha de futbol, para evitar la filtración de la colindancia hacia las bodegas de estacionamientos.</a:t>
            </a:r>
          </a:p>
          <a:p>
            <a:pPr marL="262269" indent="-262269" algn="just">
              <a:buFont typeface="Arial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Derivado de las grietas ocasionadas por el sismo del 19 de septiembre del 2017 en las fachadas exteriores, se procedió a realizar la reparación con un material epóxico color gris.</a:t>
            </a:r>
          </a:p>
          <a:p>
            <a:pPr marL="262269" indent="-262269" algn="just">
              <a:buFont typeface="Arial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Se realizó la reparación y refuerzo de la estructura de una sección del salón de adultos.</a:t>
            </a:r>
          </a:p>
          <a:p>
            <a:pPr marL="262269" indent="-262269" algn="just">
              <a:buFont typeface="Arial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Se realiza la limpieza profunda en muros de diferentes áreas del condominio.</a:t>
            </a:r>
          </a:p>
          <a:p>
            <a:pPr marL="262269" indent="-262269" algn="just">
              <a:buFont typeface="Arial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Se coloca una cortina en la puerta de la cocina hacia el jardín.</a:t>
            </a:r>
          </a:p>
          <a:p>
            <a:pPr marL="262269" indent="-262269" algn="just">
              <a:buFont typeface="Arial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Se le da mantenimiento general a los juegos infantiles de madera.</a:t>
            </a:r>
          </a:p>
          <a:p>
            <a:pPr marL="262269" indent="-262269" algn="just">
              <a:buFont typeface="Arial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Se lavan vestíbulos y escaleras.</a:t>
            </a:r>
          </a:p>
          <a:p>
            <a:pPr marL="262269" indent="-262269" algn="just">
              <a:buFont typeface="Arial"/>
              <a:buChar char="•"/>
            </a:pPr>
            <a:endParaRPr lang="es-ES" sz="1200" dirty="0">
              <a:solidFill>
                <a:schemeClr val="tx1"/>
              </a:solidFill>
            </a:endParaRPr>
          </a:p>
          <a:p>
            <a:pPr marL="262269" indent="-262269" algn="just">
              <a:buFont typeface="Arial"/>
              <a:buChar char="•"/>
            </a:pPr>
            <a:endParaRPr lang="es-ES" sz="1300" dirty="0">
              <a:solidFill>
                <a:schemeClr val="tx1"/>
              </a:solidFill>
            </a:endParaRPr>
          </a:p>
          <a:p>
            <a:pPr algn="just"/>
            <a:endParaRPr lang="es-ES" sz="1300" dirty="0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3894164" y="2462436"/>
            <a:ext cx="3176509" cy="37972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3926" tIns="41963" rIns="83926" bIns="41963" numCol="1" spcCol="264334"/>
          <a:lstStyle/>
          <a:p>
            <a:pPr marL="262269" indent="-262269" algn="just">
              <a:buFont typeface="Arial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Se realizó la limpieza de baños, barrido de estacionamientos, lobby, salón de fiestas, cocina, lavado de pasillos y áreas comunes generales.</a:t>
            </a:r>
          </a:p>
          <a:p>
            <a:pPr marL="262269" indent="-262269" algn="just">
              <a:buFont typeface="Arial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Se aplica pintura nuevamente en el salón de fiestas, así como en el piso.</a:t>
            </a:r>
          </a:p>
          <a:p>
            <a:pPr marL="262269" indent="-262269" algn="just">
              <a:buFont typeface="Arial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Se lava el portón principal de entrada y salida al condominio.</a:t>
            </a:r>
          </a:p>
          <a:p>
            <a:pPr marL="262269" indent="-262269" algn="just">
              <a:buFont typeface="Arial"/>
              <a:buChar char="•"/>
            </a:pPr>
            <a:endParaRPr lang="es-ES" sz="1200" dirty="0">
              <a:solidFill>
                <a:schemeClr val="tx1"/>
              </a:solidFill>
            </a:endParaRPr>
          </a:p>
          <a:p>
            <a:pPr marL="262269" indent="-262269" algn="just">
              <a:buFont typeface="Arial"/>
              <a:buChar char="•"/>
            </a:pPr>
            <a:endParaRPr lang="es-ES" sz="1300" dirty="0">
              <a:solidFill>
                <a:schemeClr val="tx1"/>
              </a:solidFill>
            </a:endParaRPr>
          </a:p>
          <a:p>
            <a:pPr algn="just"/>
            <a:endParaRPr lang="es-ES" sz="1300" dirty="0">
              <a:solidFill>
                <a:schemeClr val="tx1"/>
              </a:solidFill>
            </a:endParaRPr>
          </a:p>
        </p:txBody>
      </p:sp>
      <p:sp>
        <p:nvSpPr>
          <p:cNvPr id="32" name="object 48"/>
          <p:cNvSpPr/>
          <p:nvPr/>
        </p:nvSpPr>
        <p:spPr>
          <a:xfrm>
            <a:off x="5941247" y="5523221"/>
            <a:ext cx="3647102" cy="15994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0" name="object 8"/>
          <p:cNvSpPr txBox="1"/>
          <p:nvPr/>
        </p:nvSpPr>
        <p:spPr>
          <a:xfrm>
            <a:off x="8939284" y="6547321"/>
            <a:ext cx="672596" cy="126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941"/>
              </a:lnSpc>
              <a:spcBef>
                <a:spcPts val="47"/>
              </a:spcBef>
            </a:pPr>
            <a:r>
              <a:rPr sz="800" b="1" spc="17" dirty="0">
                <a:solidFill>
                  <a:srgbClr val="46403C"/>
                </a:solidFill>
                <a:latin typeface="Arial"/>
                <a:cs typeface="Arial"/>
              </a:rPr>
              <a:t>Pagin</a:t>
            </a:r>
            <a:r>
              <a:rPr sz="800" b="1" dirty="0">
                <a:solidFill>
                  <a:srgbClr val="46403C"/>
                </a:solidFill>
                <a:latin typeface="Arial"/>
                <a:cs typeface="Arial"/>
              </a:rPr>
              <a:t>a</a:t>
            </a:r>
            <a:r>
              <a:rPr sz="800" b="1" spc="-19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800" b="1" spc="17" dirty="0">
                <a:solidFill>
                  <a:srgbClr val="46403C"/>
                </a:solidFill>
                <a:latin typeface="Arial"/>
                <a:cs typeface="Arial"/>
              </a:rPr>
              <a:t>No</a:t>
            </a:r>
            <a:r>
              <a:rPr sz="800" b="1" dirty="0">
                <a:solidFill>
                  <a:srgbClr val="46403C"/>
                </a:solidFill>
                <a:latin typeface="Arial"/>
                <a:cs typeface="Arial"/>
              </a:rPr>
              <a:t>.</a:t>
            </a:r>
            <a:r>
              <a:rPr sz="800" b="1" spc="44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lang="es-ES_tradnl" sz="800" b="1" dirty="0">
                <a:solidFill>
                  <a:srgbClr val="46403C"/>
                </a:solidFill>
                <a:latin typeface="Arial"/>
                <a:cs typeface="Arial"/>
              </a:rPr>
              <a:t>3</a:t>
            </a:r>
            <a:endParaRPr sz="800" b="1" dirty="0">
              <a:latin typeface="Arial"/>
              <a:cs typeface="Arial"/>
            </a:endParaRPr>
          </a:p>
        </p:txBody>
      </p:sp>
      <p:sp>
        <p:nvSpPr>
          <p:cNvPr id="44" name="object 36"/>
          <p:cNvSpPr txBox="1"/>
          <p:nvPr/>
        </p:nvSpPr>
        <p:spPr>
          <a:xfrm>
            <a:off x="4741232" y="1258757"/>
            <a:ext cx="5294181" cy="345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2735"/>
              </a:lnSpc>
              <a:spcBef>
                <a:spcPts val="137"/>
              </a:spcBef>
            </a:pPr>
            <a:r>
              <a:rPr lang="es-MX" sz="2700" dirty="0">
                <a:solidFill>
                  <a:srgbClr val="46403C"/>
                </a:solidFill>
                <a:latin typeface="Arial"/>
                <a:cs typeface="Arial"/>
              </a:rPr>
              <a:t>Boletín M</a:t>
            </a: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ensual</a:t>
            </a:r>
            <a:r>
              <a:rPr sz="2700" spc="-96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lang="es-MX" sz="2700" dirty="0" smtClean="0">
                <a:solidFill>
                  <a:srgbClr val="46403C"/>
                </a:solidFill>
                <a:latin typeface="Arial"/>
                <a:cs typeface="Arial"/>
              </a:rPr>
              <a:t>Enero 20</a:t>
            </a:r>
            <a:r>
              <a:rPr sz="2700" dirty="0" smtClean="0">
                <a:solidFill>
                  <a:srgbClr val="46403C"/>
                </a:solidFill>
                <a:latin typeface="Arial"/>
                <a:cs typeface="Arial"/>
              </a:rPr>
              <a:t>1</a:t>
            </a:r>
            <a:r>
              <a:rPr lang="es-MX" sz="2700" dirty="0" smtClean="0">
                <a:solidFill>
                  <a:srgbClr val="46403C"/>
                </a:solidFill>
                <a:latin typeface="Arial"/>
                <a:cs typeface="Arial"/>
              </a:rPr>
              <a:t>8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7" name="object 58"/>
          <p:cNvSpPr txBox="1"/>
          <p:nvPr/>
        </p:nvSpPr>
        <p:spPr>
          <a:xfrm>
            <a:off x="6647138" y="138080"/>
            <a:ext cx="3033357" cy="253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9802" algn="r">
              <a:lnSpc>
                <a:spcPct val="95825"/>
              </a:lnSpc>
              <a:spcBef>
                <a:spcPts val="1080"/>
              </a:spcBef>
            </a:pPr>
            <a:r>
              <a:rPr sz="900" b="1" dirty="0">
                <a:solidFill>
                  <a:srgbClr val="46403C"/>
                </a:solidFill>
                <a:latin typeface="Arial"/>
                <a:cs typeface="Arial"/>
              </a:rPr>
              <a:t>Periodo:</a:t>
            </a:r>
            <a:r>
              <a:rPr sz="900" b="1" spc="-66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6403C"/>
                </a:solidFill>
                <a:latin typeface="Arial"/>
                <a:cs typeface="Arial"/>
              </a:rPr>
              <a:t>01 de</a:t>
            </a:r>
            <a:r>
              <a:rPr lang="es-MX" sz="900" b="1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lang="es-MX" sz="900" b="1" dirty="0" smtClean="0">
                <a:solidFill>
                  <a:srgbClr val="46403C"/>
                </a:solidFill>
                <a:latin typeface="Arial"/>
                <a:cs typeface="Arial"/>
              </a:rPr>
              <a:t>Enero 2018 al 31de Enero 2018</a:t>
            </a:r>
            <a:endParaRPr sz="9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22"/>
          <p:cNvSpPr/>
          <p:nvPr/>
        </p:nvSpPr>
        <p:spPr>
          <a:xfrm>
            <a:off x="3800045" y="687286"/>
            <a:ext cx="3823575" cy="2807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5891081" y="2489364"/>
            <a:ext cx="3861975" cy="2968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59"/>
              </a:lnSpc>
              <a:spcBef>
                <a:spcPts val="39"/>
              </a:spcBef>
            </a:pPr>
            <a:endParaRPr sz="500" dirty="0"/>
          </a:p>
          <a:p>
            <a:pPr marL="88262" marR="3632016" indent="-87144" algn="just">
              <a:lnSpc>
                <a:spcPct val="208333"/>
              </a:lnSpc>
              <a:spcBef>
                <a:spcPts val="301"/>
              </a:spcBef>
            </a:pPr>
            <a:endParaRPr sz="1200" dirty="0">
              <a:latin typeface="Arial"/>
              <a:cs typeface="Arial"/>
            </a:endParaRPr>
          </a:p>
          <a:p>
            <a:pPr marL="88542" marR="3641109" indent="-88542" algn="just">
              <a:lnSpc>
                <a:spcPct val="97262"/>
              </a:lnSpc>
            </a:pPr>
            <a:r>
              <a:rPr sz="1200" spc="23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 </a:t>
            </a:r>
          </a:p>
        </p:txBody>
      </p:sp>
      <p:sp>
        <p:nvSpPr>
          <p:cNvPr id="41" name="object 41"/>
          <p:cNvSpPr/>
          <p:nvPr/>
        </p:nvSpPr>
        <p:spPr>
          <a:xfrm>
            <a:off x="248914" y="5535726"/>
            <a:ext cx="5811834" cy="770950"/>
          </a:xfrm>
          <a:custGeom>
            <a:avLst/>
            <a:gdLst/>
            <a:ahLst/>
            <a:cxnLst/>
            <a:rect l="l" t="t" r="r" b="b"/>
            <a:pathLst>
              <a:path w="6273800" h="850900">
                <a:moveTo>
                  <a:pt x="0" y="0"/>
                </a:moveTo>
                <a:lnTo>
                  <a:pt x="0" y="850900"/>
                </a:lnTo>
                <a:lnTo>
                  <a:pt x="6273800" y="850900"/>
                </a:lnTo>
                <a:lnTo>
                  <a:pt x="627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2E3C3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214824" y="1769406"/>
            <a:ext cx="9475055" cy="688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50119" y="1780913"/>
            <a:ext cx="9404466" cy="619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250119" y="1780913"/>
            <a:ext cx="9404466" cy="619732"/>
          </a:xfrm>
          <a:custGeom>
            <a:avLst/>
            <a:gdLst/>
            <a:ahLst/>
            <a:cxnLst/>
            <a:rect l="l" t="t" r="r" b="b"/>
            <a:pathLst>
              <a:path w="10152000" h="684000">
                <a:moveTo>
                  <a:pt x="0" y="684000"/>
                </a:moveTo>
                <a:lnTo>
                  <a:pt x="10152000" y="684000"/>
                </a:lnTo>
                <a:lnTo>
                  <a:pt x="10152000" y="0"/>
                </a:lnTo>
                <a:lnTo>
                  <a:pt x="0" y="0"/>
                </a:lnTo>
                <a:lnTo>
                  <a:pt x="0" y="684000"/>
                </a:lnTo>
                <a:close/>
              </a:path>
            </a:pathLst>
          </a:custGeom>
          <a:solidFill>
            <a:srgbClr val="F4DD18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3329452" y="2807639"/>
            <a:ext cx="2902387" cy="1548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 marR="12470" algn="just">
              <a:lnSpc>
                <a:spcPts val="1225"/>
              </a:lnSpc>
            </a:pPr>
            <a:endParaRPr lang="es-MX" sz="1200" spc="23" dirty="0">
              <a:cs typeface="Arial"/>
            </a:endParaRPr>
          </a:p>
          <a:p>
            <a:pPr marL="11656" algn="just">
              <a:lnSpc>
                <a:spcPct val="97262"/>
              </a:lnSpc>
              <a:spcBef>
                <a:spcPts val="202"/>
              </a:spcBef>
            </a:pPr>
            <a:endParaRPr sz="1200" dirty="0"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0119" y="1911746"/>
            <a:ext cx="9404466" cy="61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64435">
              <a:lnSpc>
                <a:spcPct val="95825"/>
              </a:lnSpc>
              <a:spcBef>
                <a:spcPts val="105"/>
              </a:spcBef>
            </a:pP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Noticias,</a:t>
            </a:r>
            <a:r>
              <a:rPr sz="2700" spc="98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Suge</a:t>
            </a:r>
            <a:r>
              <a:rPr sz="2700" spc="-46" dirty="0">
                <a:solidFill>
                  <a:srgbClr val="46403C"/>
                </a:solidFill>
                <a:latin typeface="Arial"/>
                <a:cs typeface="Arial"/>
              </a:rPr>
              <a:t>r</a:t>
            </a: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encias</a:t>
            </a:r>
            <a:r>
              <a:rPr sz="2700" spc="-142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y </a:t>
            </a:r>
            <a:r>
              <a:rPr sz="2700" spc="-46" dirty="0">
                <a:solidFill>
                  <a:srgbClr val="46403C"/>
                </a:solidFill>
                <a:latin typeface="Arial"/>
                <a:cs typeface="Arial"/>
              </a:rPr>
              <a:t>A</a:t>
            </a: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visos</a:t>
            </a:r>
            <a:endParaRPr sz="2700" dirty="0">
              <a:latin typeface="Arial"/>
              <a:cs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23E6E9A-D5CB-443A-A0D2-BC7FC21E5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93" y="533400"/>
            <a:ext cx="1279907" cy="170654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2ABA083-CD0E-433A-8163-F737BBF278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455" y="3843242"/>
            <a:ext cx="1478180" cy="1979154"/>
          </a:xfrm>
          <a:prstGeom prst="rect">
            <a:avLst/>
          </a:prstGeom>
        </p:spPr>
      </p:pic>
      <p:grpSp>
        <p:nvGrpSpPr>
          <p:cNvPr id="35" name="Agrupar 34"/>
          <p:cNvGrpSpPr/>
          <p:nvPr/>
        </p:nvGrpSpPr>
        <p:grpSpPr>
          <a:xfrm>
            <a:off x="4221980" y="431970"/>
            <a:ext cx="5447736" cy="785522"/>
            <a:chOff x="4557573" y="476767"/>
            <a:chExt cx="5880761" cy="866984"/>
          </a:xfrm>
        </p:grpSpPr>
        <p:sp>
          <p:nvSpPr>
            <p:cNvPr id="38" name="object 38"/>
            <p:cNvSpPr txBox="1"/>
            <p:nvPr/>
          </p:nvSpPr>
          <p:spPr>
            <a:xfrm>
              <a:off x="4557573" y="1069382"/>
              <a:ext cx="3608527" cy="27436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656">
                <a:lnSpc>
                  <a:spcPts val="1413"/>
                </a:lnSpc>
              </a:pPr>
              <a:r>
                <a:rPr lang="es-MX" sz="1300" b="1" spc="62" dirty="0">
                  <a:solidFill>
                    <a:srgbClr val="46403C"/>
                  </a:solidFill>
                  <a:latin typeface="Arial"/>
                  <a:cs typeface="Arial"/>
                </a:rPr>
                <a:t>             </a:t>
              </a:r>
              <a:r>
                <a:rPr sz="1300" b="1" spc="62" dirty="0">
                  <a:solidFill>
                    <a:srgbClr val="46403C"/>
                  </a:solidFill>
                  <a:latin typeface="Arial"/>
                  <a:cs typeface="Arial"/>
                </a:rPr>
                <a:t>RESIDENCIA</a:t>
              </a:r>
              <a:r>
                <a:rPr sz="1300" b="1" dirty="0">
                  <a:solidFill>
                    <a:srgbClr val="46403C"/>
                  </a:solidFill>
                  <a:latin typeface="Arial"/>
                  <a:cs typeface="Arial"/>
                </a:rPr>
                <a:t>L</a:t>
              </a:r>
              <a:r>
                <a:rPr sz="1300" b="1" spc="128" dirty="0">
                  <a:solidFill>
                    <a:srgbClr val="46403C"/>
                  </a:solidFill>
                  <a:latin typeface="Arial"/>
                  <a:cs typeface="Arial"/>
                </a:rPr>
                <a:t> </a:t>
              </a:r>
              <a:r>
                <a:rPr lang="es-MX" sz="1300" b="1" spc="62" dirty="0">
                  <a:solidFill>
                    <a:srgbClr val="46403C"/>
                  </a:solidFill>
                  <a:latin typeface="Arial"/>
                  <a:cs typeface="Arial"/>
                </a:rPr>
                <a:t>EL SILLAR, A.C.</a:t>
              </a:r>
              <a:endParaRPr sz="1300" b="1" dirty="0">
                <a:latin typeface="Arial"/>
                <a:cs typeface="Arial"/>
              </a:endParaRPr>
            </a:p>
          </p:txBody>
        </p: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xmlns="" id="{63CFC3EA-1E69-497A-AB7D-8BECB6E40C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8439" t="-227" r="460" b="92133"/>
            <a:stretch/>
          </p:blipFill>
          <p:spPr>
            <a:xfrm>
              <a:off x="9004299" y="476767"/>
              <a:ext cx="1434035" cy="554597"/>
            </a:xfrm>
            <a:prstGeom prst="rect">
              <a:avLst/>
            </a:prstGeom>
          </p:spPr>
        </p:pic>
      </p:grpSp>
      <p:sp>
        <p:nvSpPr>
          <p:cNvPr id="47" name="object 57"/>
          <p:cNvSpPr txBox="1"/>
          <p:nvPr/>
        </p:nvSpPr>
        <p:spPr>
          <a:xfrm>
            <a:off x="0" y="138898"/>
            <a:ext cx="2269815" cy="183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785" marR="36134">
              <a:spcBef>
                <a:spcPts val="1074"/>
              </a:spcBef>
            </a:pPr>
            <a:r>
              <a:rPr lang="es-ES_tradnl" sz="900" b="1" spc="5" dirty="0">
                <a:solidFill>
                  <a:srgbClr val="46403C"/>
                </a:solidFill>
                <a:latin typeface="Arial"/>
                <a:cs typeface="Arial"/>
              </a:rPr>
              <a:t>Condominio El Sillar A.C.</a:t>
            </a:r>
            <a:endParaRPr sz="900" b="1" dirty="0">
              <a:latin typeface="Arial"/>
              <a:cs typeface="Arial"/>
            </a:endParaRPr>
          </a:p>
          <a:p>
            <a:pPr marL="338035">
              <a:lnSpc>
                <a:spcPct val="95825"/>
              </a:lnSpc>
              <a:spcBef>
                <a:spcPts val="17527"/>
              </a:spcBef>
            </a:pPr>
            <a:r>
              <a:rPr sz="1300" spc="62" dirty="0">
                <a:solidFill>
                  <a:srgbClr val="FEFCDC"/>
                </a:solidFill>
                <a:latin typeface="Arial"/>
                <a:cs typeface="Arial"/>
              </a:rPr>
              <a:t>I</a:t>
            </a:r>
            <a:r>
              <a:rPr sz="1300" dirty="0">
                <a:solidFill>
                  <a:srgbClr val="FEFCDC"/>
                </a:solidFill>
                <a:latin typeface="Arial"/>
                <a:cs typeface="Arial"/>
              </a:rPr>
              <a:t>.</a:t>
            </a:r>
            <a:r>
              <a:rPr sz="1300" spc="99" dirty="0">
                <a:solidFill>
                  <a:srgbClr val="FEFCDC"/>
                </a:solidFill>
                <a:latin typeface="Arial"/>
                <a:cs typeface="Arial"/>
              </a:rPr>
              <a:t> </a:t>
            </a:r>
            <a:r>
              <a:rPr sz="1300" spc="62" dirty="0">
                <a:solidFill>
                  <a:srgbClr val="FEFCDC"/>
                </a:solidFill>
                <a:latin typeface="Arial"/>
                <a:cs typeface="Arial"/>
              </a:rPr>
              <a:t>DE</a:t>
            </a:r>
            <a:r>
              <a:rPr sz="1300" spc="-54" dirty="0">
                <a:solidFill>
                  <a:srgbClr val="FEFCDC"/>
                </a:solidFill>
                <a:latin typeface="Arial"/>
                <a:cs typeface="Arial"/>
              </a:rPr>
              <a:t>T</a:t>
            </a:r>
            <a:r>
              <a:rPr sz="1300" spc="62" dirty="0">
                <a:solidFill>
                  <a:srgbClr val="FEFCDC"/>
                </a:solidFill>
                <a:latin typeface="Arial"/>
                <a:cs typeface="Arial"/>
              </a:rPr>
              <a:t>ALL</a:t>
            </a:r>
            <a:r>
              <a:rPr sz="1300" dirty="0">
                <a:solidFill>
                  <a:srgbClr val="FEFCDC"/>
                </a:solidFill>
                <a:latin typeface="Arial"/>
                <a:cs typeface="Arial"/>
              </a:rPr>
              <a:t>E</a:t>
            </a:r>
            <a:r>
              <a:rPr sz="1300" spc="-119" dirty="0">
                <a:solidFill>
                  <a:srgbClr val="FEFCDC"/>
                </a:solidFill>
                <a:latin typeface="Arial"/>
                <a:cs typeface="Arial"/>
              </a:rPr>
              <a:t> </a:t>
            </a:r>
            <a:r>
              <a:rPr sz="1300" spc="62" dirty="0">
                <a:solidFill>
                  <a:srgbClr val="FEFCDC"/>
                </a:solidFill>
                <a:latin typeface="Arial"/>
                <a:cs typeface="Arial"/>
              </a:rPr>
              <a:t>D</a:t>
            </a:r>
            <a:r>
              <a:rPr sz="1300" dirty="0">
                <a:solidFill>
                  <a:srgbClr val="FEFCDC"/>
                </a:solidFill>
                <a:latin typeface="Arial"/>
                <a:cs typeface="Arial"/>
              </a:rPr>
              <a:t>E</a:t>
            </a:r>
            <a:r>
              <a:rPr sz="1300" spc="21" dirty="0">
                <a:solidFill>
                  <a:srgbClr val="FEFCDC"/>
                </a:solidFill>
                <a:latin typeface="Arial"/>
                <a:cs typeface="Arial"/>
              </a:rPr>
              <a:t> </a:t>
            </a:r>
            <a:r>
              <a:rPr sz="1300" spc="62" dirty="0">
                <a:solidFill>
                  <a:srgbClr val="FEFCDC"/>
                </a:solidFill>
                <a:latin typeface="Arial"/>
                <a:cs typeface="Arial"/>
              </a:rPr>
              <a:t>INGRE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9" name="object 47"/>
          <p:cNvSpPr/>
          <p:nvPr/>
        </p:nvSpPr>
        <p:spPr>
          <a:xfrm>
            <a:off x="494816" y="391228"/>
            <a:ext cx="928731" cy="18113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effectLst>
            <a:outerShdw blurRad="136525" dist="152400" dir="2700000" sx="102000" sy="102000" algn="tl" rotWithShape="0">
              <a:srgbClr val="000000">
                <a:alpha val="77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Rectángulo 32"/>
          <p:cNvSpPr/>
          <p:nvPr/>
        </p:nvSpPr>
        <p:spPr>
          <a:xfrm>
            <a:off x="223532" y="2462436"/>
            <a:ext cx="3176509" cy="36591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3926" tIns="41963" rIns="83926" bIns="41963" numCol="1" spcCol="264334"/>
          <a:lstStyle/>
          <a:p>
            <a:pPr algn="just"/>
            <a:r>
              <a:rPr lang="es-ES" b="1" dirty="0" smtClean="0">
                <a:solidFill>
                  <a:schemeClr val="tx1"/>
                </a:solidFill>
              </a:rPr>
              <a:t>N o t i c i a s</a:t>
            </a:r>
          </a:p>
          <a:p>
            <a:pPr marL="262269" indent="-262269" algn="just">
              <a:buFont typeface="Arial"/>
              <a:buChar char="•"/>
            </a:pPr>
            <a:endParaRPr lang="es-ES" sz="1200" dirty="0">
              <a:solidFill>
                <a:schemeClr val="tx1"/>
              </a:solidFill>
            </a:endParaRPr>
          </a:p>
          <a:p>
            <a:pPr marL="262269" indent="-262269" algn="just">
              <a:buFont typeface="Arial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Se les recuerda a los residentes que las mascotas pequeñas deberán acceder a los elevadores en brazos de la persona que lo transporte, para el caso de las mascotas grandes, solo podrán ingresar cuando el elevador este vacío.</a:t>
            </a:r>
          </a:p>
          <a:p>
            <a:pPr marL="262269" indent="-262269" algn="just">
              <a:buFont typeface="Arial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Se realizó la colocación del árbol navideño.</a:t>
            </a:r>
          </a:p>
          <a:p>
            <a:pPr marL="262269" indent="-262269" algn="just">
              <a:buFont typeface="Arial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Se realizaron las reparaciones de las grietas causadas por el terremoto del 19 de septiembre.</a:t>
            </a:r>
          </a:p>
          <a:p>
            <a:pPr algn="just"/>
            <a:endParaRPr lang="es-ES" sz="1200" dirty="0">
              <a:solidFill>
                <a:schemeClr val="tx1"/>
              </a:solidFill>
            </a:endParaRP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S</a:t>
            </a:r>
            <a:r>
              <a:rPr lang="es-ES" b="1" dirty="0" smtClean="0">
                <a:solidFill>
                  <a:schemeClr val="tx1"/>
                </a:solidFill>
              </a:rPr>
              <a:t> u g e r e n c i a s</a:t>
            </a:r>
            <a:endParaRPr lang="es-ES" b="1" dirty="0">
              <a:solidFill>
                <a:schemeClr val="tx1"/>
              </a:solidFill>
            </a:endParaRPr>
          </a:p>
          <a:p>
            <a:pPr marL="262269" indent="-262269" algn="just">
              <a:buFont typeface="Arial"/>
              <a:buChar char="•"/>
            </a:pPr>
            <a:endParaRPr lang="es-ES" sz="1200" dirty="0">
              <a:solidFill>
                <a:schemeClr val="tx1"/>
              </a:solidFill>
            </a:endParaRPr>
          </a:p>
          <a:p>
            <a:pPr marL="262269" indent="-262269" algn="just">
              <a:buFont typeface="Arial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Se sugiere a todos los residentes regresar los carritos de supermercado al lugar correspondiente, con el fin de tener la comodidad de todos ustedes y poder hacer más eficiente la operación.</a:t>
            </a:r>
          </a:p>
          <a:p>
            <a:pPr algn="just"/>
            <a:endParaRPr lang="es-ES" sz="1200" dirty="0">
              <a:solidFill>
                <a:schemeClr val="tx1"/>
              </a:solidFill>
            </a:endParaRPr>
          </a:p>
          <a:p>
            <a:pPr algn="just"/>
            <a:endParaRPr lang="es-ES" sz="1200" dirty="0">
              <a:solidFill>
                <a:schemeClr val="tx1"/>
              </a:solidFill>
            </a:endParaRPr>
          </a:p>
          <a:p>
            <a:pPr marL="262269" indent="-262269" algn="just">
              <a:buFont typeface="Arial"/>
              <a:buChar char="•"/>
            </a:pPr>
            <a:endParaRPr lang="es-ES" sz="1300" dirty="0">
              <a:solidFill>
                <a:schemeClr val="tx1"/>
              </a:solidFill>
            </a:endParaRPr>
          </a:p>
          <a:p>
            <a:pPr algn="just"/>
            <a:endParaRPr lang="es-ES" sz="1300" dirty="0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3894164" y="2462436"/>
            <a:ext cx="3176509" cy="37972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3926" tIns="41963" rIns="83926" bIns="41963" numCol="1" spcCol="264334"/>
          <a:lstStyle/>
          <a:p>
            <a:pPr algn="just"/>
            <a:r>
              <a:rPr lang="es-ES" b="1" dirty="0" smtClean="0">
                <a:solidFill>
                  <a:schemeClr val="tx1"/>
                </a:solidFill>
              </a:rPr>
              <a:t>A v i s o s</a:t>
            </a:r>
            <a:endParaRPr lang="es-ES" b="1" dirty="0">
              <a:solidFill>
                <a:schemeClr val="tx1"/>
              </a:solidFill>
            </a:endParaRPr>
          </a:p>
          <a:p>
            <a:pPr marL="262269" indent="-262269" algn="just">
              <a:buFont typeface="Arial"/>
              <a:buChar char="•"/>
            </a:pPr>
            <a:endParaRPr lang="es-ES" sz="1200" dirty="0">
              <a:solidFill>
                <a:schemeClr val="tx1"/>
              </a:solidFill>
            </a:endParaRPr>
          </a:p>
          <a:p>
            <a:pPr marL="262269" indent="-262269" algn="just">
              <a:buFont typeface="Arial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En los próximos dos meses será muy importante cuidar el consumo de agua, ya que se prevé una falta de suministro en todo el municipio de Huixquilucan.</a:t>
            </a:r>
          </a:p>
          <a:p>
            <a:pPr marL="262269" indent="-262269" algn="just">
              <a:buFont typeface="Arial"/>
              <a:buChar char="•"/>
            </a:pPr>
            <a:endParaRPr lang="es-ES" sz="1200" dirty="0">
              <a:solidFill>
                <a:schemeClr val="tx1"/>
              </a:solidFill>
            </a:endParaRPr>
          </a:p>
          <a:p>
            <a:pPr marL="262269" indent="-262269" algn="just">
              <a:buFont typeface="Arial"/>
              <a:buChar char="•"/>
            </a:pPr>
            <a:endParaRPr lang="es-ES" sz="1300" dirty="0">
              <a:solidFill>
                <a:schemeClr val="tx1"/>
              </a:solidFill>
            </a:endParaRPr>
          </a:p>
          <a:p>
            <a:pPr algn="just"/>
            <a:endParaRPr lang="es-ES" sz="1300" dirty="0">
              <a:solidFill>
                <a:schemeClr val="tx1"/>
              </a:solidFill>
            </a:endParaRPr>
          </a:p>
        </p:txBody>
      </p:sp>
      <p:sp>
        <p:nvSpPr>
          <p:cNvPr id="44" name="object 9"/>
          <p:cNvSpPr txBox="1"/>
          <p:nvPr/>
        </p:nvSpPr>
        <p:spPr>
          <a:xfrm>
            <a:off x="235299" y="6328691"/>
            <a:ext cx="4337887" cy="345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2735"/>
              </a:lnSpc>
              <a:spcBef>
                <a:spcPts val="137"/>
              </a:spcBef>
            </a:pPr>
            <a:r>
              <a:rPr sz="2700" dirty="0">
                <a:solidFill>
                  <a:srgbClr val="000098"/>
                </a:solidFill>
                <a:latin typeface="Arial"/>
                <a:cs typeface="Arial"/>
              </a:rPr>
              <a:t>ww</a:t>
            </a:r>
            <a:r>
              <a:rPr sz="2700" spc="-141" dirty="0">
                <a:solidFill>
                  <a:srgbClr val="000098"/>
                </a:solidFill>
                <a:latin typeface="Arial"/>
                <a:cs typeface="Arial"/>
              </a:rPr>
              <a:t>w</a:t>
            </a:r>
            <a:r>
              <a:rPr sz="2700" dirty="0">
                <a:solidFill>
                  <a:srgbClr val="000098"/>
                </a:solidFill>
                <a:latin typeface="Arial"/>
                <a:cs typeface="Arial"/>
              </a:rPr>
              <a:t>.adminmuebles.com.m</a:t>
            </a:r>
            <a:r>
              <a:rPr lang="es-ES_tradnl" sz="2700" dirty="0">
                <a:solidFill>
                  <a:srgbClr val="000098"/>
                </a:solidFill>
                <a:latin typeface="Arial"/>
                <a:cs typeface="Arial"/>
              </a:rPr>
              <a:t>x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50" name="object 8"/>
          <p:cNvSpPr txBox="1"/>
          <p:nvPr/>
        </p:nvSpPr>
        <p:spPr>
          <a:xfrm>
            <a:off x="8939284" y="6547321"/>
            <a:ext cx="672596" cy="126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941"/>
              </a:lnSpc>
              <a:spcBef>
                <a:spcPts val="47"/>
              </a:spcBef>
            </a:pPr>
            <a:r>
              <a:rPr sz="800" b="1" spc="17" dirty="0">
                <a:solidFill>
                  <a:srgbClr val="46403C"/>
                </a:solidFill>
                <a:latin typeface="Arial"/>
                <a:cs typeface="Arial"/>
              </a:rPr>
              <a:t>Pagin</a:t>
            </a:r>
            <a:r>
              <a:rPr sz="800" b="1" dirty="0">
                <a:solidFill>
                  <a:srgbClr val="46403C"/>
                </a:solidFill>
                <a:latin typeface="Arial"/>
                <a:cs typeface="Arial"/>
              </a:rPr>
              <a:t>a</a:t>
            </a:r>
            <a:r>
              <a:rPr sz="800" b="1" spc="-19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800" b="1" spc="17" dirty="0">
                <a:solidFill>
                  <a:srgbClr val="46403C"/>
                </a:solidFill>
                <a:latin typeface="Arial"/>
                <a:cs typeface="Arial"/>
              </a:rPr>
              <a:t>No</a:t>
            </a:r>
            <a:r>
              <a:rPr sz="800" b="1" dirty="0">
                <a:solidFill>
                  <a:srgbClr val="46403C"/>
                </a:solidFill>
                <a:latin typeface="Arial"/>
                <a:cs typeface="Arial"/>
              </a:rPr>
              <a:t>.</a:t>
            </a:r>
            <a:r>
              <a:rPr sz="800" b="1" spc="44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lang="es-ES_tradnl" sz="800" b="1" dirty="0">
                <a:solidFill>
                  <a:srgbClr val="46403C"/>
                </a:solidFill>
                <a:latin typeface="Arial"/>
                <a:cs typeface="Arial"/>
              </a:rPr>
              <a:t>4</a:t>
            </a:r>
            <a:endParaRPr sz="800" b="1" dirty="0">
              <a:latin typeface="Arial"/>
              <a:cs typeface="Arial"/>
            </a:endParaRPr>
          </a:p>
        </p:txBody>
      </p:sp>
      <p:sp>
        <p:nvSpPr>
          <p:cNvPr id="51" name="object 48"/>
          <p:cNvSpPr/>
          <p:nvPr/>
        </p:nvSpPr>
        <p:spPr>
          <a:xfrm>
            <a:off x="5941247" y="5523221"/>
            <a:ext cx="3647102" cy="15994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2" name="object 48"/>
          <p:cNvSpPr/>
          <p:nvPr/>
        </p:nvSpPr>
        <p:spPr>
          <a:xfrm>
            <a:off x="6082425" y="5661303"/>
            <a:ext cx="3647102" cy="15994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3" name="object 24"/>
          <p:cNvSpPr/>
          <p:nvPr/>
        </p:nvSpPr>
        <p:spPr>
          <a:xfrm>
            <a:off x="2470619" y="4969020"/>
            <a:ext cx="2411793" cy="17713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5731DB9-58FC-4A58-B20F-8D7C9ECDF8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08" y="3843242"/>
            <a:ext cx="1501626" cy="20021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24" y="2811906"/>
            <a:ext cx="2265649" cy="3033505"/>
          </a:xfrm>
          <a:prstGeom prst="rect">
            <a:avLst/>
          </a:prstGeom>
        </p:spPr>
      </p:pic>
      <p:sp>
        <p:nvSpPr>
          <p:cNvPr id="40" name="object 36"/>
          <p:cNvSpPr txBox="1"/>
          <p:nvPr/>
        </p:nvSpPr>
        <p:spPr>
          <a:xfrm>
            <a:off x="4741232" y="1258757"/>
            <a:ext cx="5294181" cy="345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6">
              <a:lnSpc>
                <a:spcPts val="2735"/>
              </a:lnSpc>
              <a:spcBef>
                <a:spcPts val="137"/>
              </a:spcBef>
            </a:pPr>
            <a:r>
              <a:rPr lang="es-MX" sz="2700" dirty="0">
                <a:solidFill>
                  <a:srgbClr val="46403C"/>
                </a:solidFill>
                <a:latin typeface="Arial"/>
                <a:cs typeface="Arial"/>
              </a:rPr>
              <a:t>Boletín M</a:t>
            </a:r>
            <a:r>
              <a:rPr sz="2700" dirty="0">
                <a:solidFill>
                  <a:srgbClr val="46403C"/>
                </a:solidFill>
                <a:latin typeface="Arial"/>
                <a:cs typeface="Arial"/>
              </a:rPr>
              <a:t>ensual</a:t>
            </a:r>
            <a:r>
              <a:rPr sz="2700" spc="-96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lang="es-MX" sz="2700" dirty="0" smtClean="0">
                <a:solidFill>
                  <a:srgbClr val="46403C"/>
                </a:solidFill>
                <a:latin typeface="Arial"/>
                <a:cs typeface="Arial"/>
              </a:rPr>
              <a:t>Enero 20</a:t>
            </a:r>
            <a:r>
              <a:rPr sz="2700" dirty="0" smtClean="0">
                <a:solidFill>
                  <a:srgbClr val="46403C"/>
                </a:solidFill>
                <a:latin typeface="Arial"/>
                <a:cs typeface="Arial"/>
              </a:rPr>
              <a:t>1</a:t>
            </a:r>
            <a:r>
              <a:rPr lang="es-MX" sz="2700" dirty="0" smtClean="0">
                <a:solidFill>
                  <a:srgbClr val="46403C"/>
                </a:solidFill>
                <a:latin typeface="Arial"/>
                <a:cs typeface="Arial"/>
              </a:rPr>
              <a:t>8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6" name="object 58"/>
          <p:cNvSpPr txBox="1"/>
          <p:nvPr/>
        </p:nvSpPr>
        <p:spPr>
          <a:xfrm>
            <a:off x="6647138" y="138080"/>
            <a:ext cx="3033357" cy="253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9802" algn="r">
              <a:lnSpc>
                <a:spcPct val="95825"/>
              </a:lnSpc>
              <a:spcBef>
                <a:spcPts val="1080"/>
              </a:spcBef>
            </a:pPr>
            <a:r>
              <a:rPr sz="900" b="1" dirty="0">
                <a:solidFill>
                  <a:srgbClr val="46403C"/>
                </a:solidFill>
                <a:latin typeface="Arial"/>
                <a:cs typeface="Arial"/>
              </a:rPr>
              <a:t>Periodo:</a:t>
            </a:r>
            <a:r>
              <a:rPr sz="900" b="1" spc="-66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6403C"/>
                </a:solidFill>
                <a:latin typeface="Arial"/>
                <a:cs typeface="Arial"/>
              </a:rPr>
              <a:t>01 de</a:t>
            </a:r>
            <a:r>
              <a:rPr lang="es-MX" sz="900" b="1" dirty="0">
                <a:solidFill>
                  <a:srgbClr val="46403C"/>
                </a:solidFill>
                <a:latin typeface="Arial"/>
                <a:cs typeface="Arial"/>
              </a:rPr>
              <a:t> </a:t>
            </a:r>
            <a:r>
              <a:rPr lang="es-MX" sz="900" b="1" dirty="0" smtClean="0">
                <a:solidFill>
                  <a:srgbClr val="46403C"/>
                </a:solidFill>
                <a:latin typeface="Arial"/>
                <a:cs typeface="Arial"/>
              </a:rPr>
              <a:t>Enero 2018 al 31de Enero 2018</a:t>
            </a:r>
            <a:endParaRPr sz="900" b="1" dirty="0">
              <a:latin typeface="Arial"/>
              <a:cs typeface="Arial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50281" y="5480447"/>
            <a:ext cx="14440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Resane y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Pintura muros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391400" y="5437257"/>
            <a:ext cx="183154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Limpieza Profunda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9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5624</TotalTime>
  <Words>979</Words>
  <Application>Microsoft Macintosh PowerPoint</Application>
  <PresentationFormat>A4 (210x297 mm)</PresentationFormat>
  <Paragraphs>234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Administracion</dc:creator>
  <cp:lastModifiedBy>Javier Enriquez Ramirez</cp:lastModifiedBy>
  <cp:revision>416</cp:revision>
  <cp:lastPrinted>2018-02-08T06:23:10Z</cp:lastPrinted>
  <dcterms:modified xsi:type="dcterms:W3CDTF">2018-02-10T05:09:18Z</dcterms:modified>
</cp:coreProperties>
</file>